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81" r:id="rId4"/>
    <p:sldId id="263" r:id="rId5"/>
    <p:sldId id="258" r:id="rId6"/>
    <p:sldId id="259" r:id="rId7"/>
    <p:sldId id="272" r:id="rId8"/>
    <p:sldId id="260" r:id="rId9"/>
    <p:sldId id="271" r:id="rId10"/>
    <p:sldId id="261" r:id="rId11"/>
    <p:sldId id="280" r:id="rId12"/>
    <p:sldId id="262" r:id="rId13"/>
    <p:sldId id="264" r:id="rId14"/>
    <p:sldId id="265" r:id="rId15"/>
    <p:sldId id="266" r:id="rId16"/>
    <p:sldId id="274" r:id="rId17"/>
    <p:sldId id="267" r:id="rId18"/>
    <p:sldId id="275" r:id="rId19"/>
    <p:sldId id="276" r:id="rId20"/>
    <p:sldId id="277" r:id="rId21"/>
    <p:sldId id="279" r:id="rId22"/>
    <p:sldId id="268" r:id="rId23"/>
    <p:sldId id="269" r:id="rId24"/>
    <p:sldId id="270" r:id="rId25"/>
    <p:sldId id="27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05"/>
    <p:restoredTop sz="93126"/>
  </p:normalViewPr>
  <p:slideViewPr>
    <p:cSldViewPr snapToGrid="0" snapToObjects="1">
      <p:cViewPr varScale="1">
        <p:scale>
          <a:sx n="70" d="100"/>
          <a:sy n="70" d="100"/>
        </p:scale>
        <p:origin x="1440"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BB773E-E7BD-444E-B3D9-339AF56B797A}" type="datetimeFigureOut">
              <a:rPr lang="en-US" smtClean="0"/>
              <a:t>3/20/17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F08D9B-9210-E645-A79E-0E2BC3C4BA74}" type="slidenum">
              <a:rPr lang="en-US" smtClean="0"/>
              <a:t>‹#›</a:t>
            </a:fld>
            <a:endParaRPr lang="en-US"/>
          </a:p>
        </p:txBody>
      </p:sp>
    </p:spTree>
    <p:extLst>
      <p:ext uri="{BB962C8B-B14F-4D97-AF65-F5344CB8AC3E}">
        <p14:creationId xmlns:p14="http://schemas.microsoft.com/office/powerpoint/2010/main" val="2074719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F08D9B-9210-E645-A79E-0E2BC3C4BA74}" type="slidenum">
              <a:rPr lang="en-US" smtClean="0"/>
              <a:t>9</a:t>
            </a:fld>
            <a:endParaRPr lang="en-US"/>
          </a:p>
        </p:txBody>
      </p:sp>
    </p:spTree>
    <p:extLst>
      <p:ext uri="{BB962C8B-B14F-4D97-AF65-F5344CB8AC3E}">
        <p14:creationId xmlns:p14="http://schemas.microsoft.com/office/powerpoint/2010/main" val="1119550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88D2FD-93E8-E240-801A-79F5D191F4E6}" type="datetimeFigureOut">
              <a:rPr lang="en-US" smtClean="0"/>
              <a:t>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1429484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88D2FD-93E8-E240-801A-79F5D191F4E6}" type="datetimeFigureOut">
              <a:rPr lang="en-US" smtClean="0"/>
              <a:t>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1358330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88D2FD-93E8-E240-801A-79F5D191F4E6}" type="datetimeFigureOut">
              <a:rPr lang="en-US" smtClean="0"/>
              <a:t>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3871933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88D2FD-93E8-E240-801A-79F5D191F4E6}" type="datetimeFigureOut">
              <a:rPr lang="en-US" smtClean="0"/>
              <a:t>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1868829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88D2FD-93E8-E240-801A-79F5D191F4E6}" type="datetimeFigureOut">
              <a:rPr lang="en-US" smtClean="0"/>
              <a:t>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1926624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88D2FD-93E8-E240-801A-79F5D191F4E6}" type="datetimeFigureOut">
              <a:rPr lang="en-US" smtClean="0"/>
              <a:t>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2168505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88D2FD-93E8-E240-801A-79F5D191F4E6}" type="datetimeFigureOut">
              <a:rPr lang="en-US" smtClean="0"/>
              <a:t>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860899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88D2FD-93E8-E240-801A-79F5D191F4E6}" type="datetimeFigureOut">
              <a:rPr lang="en-US" smtClean="0"/>
              <a:t>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4036135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88D2FD-93E8-E240-801A-79F5D191F4E6}" type="datetimeFigureOut">
              <a:rPr lang="en-US" smtClean="0"/>
              <a:t>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4010460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8D2FD-93E8-E240-801A-79F5D191F4E6}" type="datetimeFigureOut">
              <a:rPr lang="en-US" smtClean="0"/>
              <a:t>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663828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88D2FD-93E8-E240-801A-79F5D191F4E6}" type="datetimeFigureOut">
              <a:rPr lang="en-US" smtClean="0"/>
              <a:t>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E7D39-701B-3C48-A459-C6F8D7977798}" type="slidenum">
              <a:rPr lang="en-US" smtClean="0"/>
              <a:t>‹#›</a:t>
            </a:fld>
            <a:endParaRPr lang="en-US"/>
          </a:p>
        </p:txBody>
      </p:sp>
    </p:spTree>
    <p:extLst>
      <p:ext uri="{BB962C8B-B14F-4D97-AF65-F5344CB8AC3E}">
        <p14:creationId xmlns:p14="http://schemas.microsoft.com/office/powerpoint/2010/main" val="23621249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88D2FD-93E8-E240-801A-79F5D191F4E6}" type="datetimeFigureOut">
              <a:rPr lang="en-US" smtClean="0"/>
              <a:t>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E7D39-701B-3C48-A459-C6F8D7977798}" type="slidenum">
              <a:rPr lang="en-US" smtClean="0"/>
              <a:t>‹#›</a:t>
            </a:fld>
            <a:endParaRPr lang="en-US"/>
          </a:p>
        </p:txBody>
      </p:sp>
    </p:spTree>
    <p:extLst>
      <p:ext uri="{BB962C8B-B14F-4D97-AF65-F5344CB8AC3E}">
        <p14:creationId xmlns:p14="http://schemas.microsoft.com/office/powerpoint/2010/main" val="2893993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a:solidFill>
                  <a:srgbClr val="FF0000"/>
                </a:solidFill>
              </a:rPr>
              <a:t>Drug detection and analysis </a:t>
            </a:r>
          </a:p>
        </p:txBody>
      </p:sp>
      <p:sp>
        <p:nvSpPr>
          <p:cNvPr id="5" name="Content Placeholder 4"/>
          <p:cNvSpPr>
            <a:spLocks noGrp="1"/>
          </p:cNvSpPr>
          <p:nvPr>
            <p:ph idx="1"/>
          </p:nvPr>
        </p:nvSpPr>
        <p:spPr/>
        <p:txBody>
          <a:bodyPr/>
          <a:lstStyle/>
          <a:p>
            <a:pPr marL="0" indent="0">
              <a:buNone/>
            </a:pPr>
            <a:r>
              <a:rPr lang="en-US" dirty="0" smtClean="0"/>
              <a:t>Essential idea</a:t>
            </a:r>
          </a:p>
          <a:p>
            <a:pPr marL="0" indent="0">
              <a:buNone/>
            </a:pPr>
            <a:endParaRPr lang="en-US" dirty="0" smtClean="0"/>
          </a:p>
          <a:p>
            <a:pPr marL="0" indent="0">
              <a:buNone/>
            </a:pPr>
            <a:r>
              <a:rPr lang="en-US" sz="4400" dirty="0" smtClean="0"/>
              <a:t>A variety of analytical techniques is used for detection, identification, isolation and analysis of medicines and drugs. </a:t>
            </a:r>
          </a:p>
          <a:p>
            <a:endParaRPr lang="en-US" dirty="0"/>
          </a:p>
        </p:txBody>
      </p:sp>
    </p:spTree>
    <p:extLst>
      <p:ext uri="{BB962C8B-B14F-4D97-AF65-F5344CB8AC3E}">
        <p14:creationId xmlns:p14="http://schemas.microsoft.com/office/powerpoint/2010/main" val="2494472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714" y="274638"/>
            <a:ext cx="8469086" cy="1143000"/>
          </a:xfrm>
        </p:spPr>
        <p:txBody>
          <a:bodyPr>
            <a:normAutofit fontScale="90000"/>
          </a:bodyPr>
          <a:lstStyle/>
          <a:p>
            <a:r>
              <a:rPr lang="en-US" sz="5400" dirty="0" smtClean="0">
                <a:solidFill>
                  <a:srgbClr val="FF0000"/>
                </a:solidFill>
              </a:rPr>
              <a:t>Gas chromatography: retention index – RI </a:t>
            </a:r>
            <a:endParaRPr lang="en-US" sz="5400" dirty="0">
              <a:solidFill>
                <a:srgbClr val="FF0000"/>
              </a:solidFill>
            </a:endParaRPr>
          </a:p>
        </p:txBody>
      </p:sp>
      <p:pic>
        <p:nvPicPr>
          <p:cNvPr id="4" name="Content Placeholder 3" descr="Screen Shot 2016-03-16 at 7.29.01 AM.png"/>
          <p:cNvPicPr>
            <a:picLocks noGrp="1" noChangeAspect="1"/>
          </p:cNvPicPr>
          <p:nvPr>
            <p:ph idx="1"/>
          </p:nvPr>
        </p:nvPicPr>
        <p:blipFill>
          <a:blip r:embed="rId2">
            <a:extLst>
              <a:ext uri="{28A0092B-C50C-407E-A947-70E740481C1C}">
                <a14:useLocalDpi xmlns:a14="http://schemas.microsoft.com/office/drawing/2010/main" val="0"/>
              </a:ext>
            </a:extLst>
          </a:blip>
          <a:srcRect t="12074" b="12074"/>
          <a:stretch>
            <a:fillRect/>
          </a:stretch>
        </p:blipFill>
        <p:spPr>
          <a:xfrm>
            <a:off x="457200" y="1905000"/>
            <a:ext cx="8229600" cy="4525963"/>
          </a:xfrm>
        </p:spPr>
      </p:pic>
    </p:spTree>
    <p:extLst>
      <p:ext uri="{BB962C8B-B14F-4D97-AF65-F5344CB8AC3E}">
        <p14:creationId xmlns:p14="http://schemas.microsoft.com/office/powerpoint/2010/main" val="42756320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1807029" cy="1143000"/>
          </a:xfrm>
        </p:spPr>
        <p:txBody>
          <a:bodyPr/>
          <a:lstStyle/>
          <a:p>
            <a:r>
              <a:rPr lang="en-US" dirty="0" smtClean="0"/>
              <a:t>GC-MS</a:t>
            </a:r>
            <a:endParaRPr lang="en-US" dirty="0"/>
          </a:p>
        </p:txBody>
      </p:sp>
      <p:sp>
        <p:nvSpPr>
          <p:cNvPr id="3" name="Content Placeholder 2"/>
          <p:cNvSpPr>
            <a:spLocks noGrp="1"/>
          </p:cNvSpPr>
          <p:nvPr>
            <p:ph idx="1"/>
          </p:nvPr>
        </p:nvSpPr>
        <p:spPr>
          <a:xfrm>
            <a:off x="5568950" y="274638"/>
            <a:ext cx="3505200" cy="5851525"/>
          </a:xfrm>
        </p:spPr>
        <p:txBody>
          <a:bodyPr>
            <a:normAutofit/>
          </a:bodyPr>
          <a:lstStyle/>
          <a:p>
            <a:pPr marL="0" indent="0">
              <a:buNone/>
            </a:pPr>
            <a:r>
              <a:rPr lang="en-US" dirty="0" smtClean="0"/>
              <a:t>This technique uses both gas chromatography and mass spectrometry to detect the presence of banned substances such as steroids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50" y="1417638"/>
            <a:ext cx="5499100" cy="5334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3014" y="4935538"/>
            <a:ext cx="2565400" cy="1816100"/>
          </a:xfrm>
          <a:prstGeom prst="rect">
            <a:avLst/>
          </a:prstGeom>
        </p:spPr>
      </p:pic>
    </p:spTree>
    <p:extLst>
      <p:ext uri="{BB962C8B-B14F-4D97-AF65-F5344CB8AC3E}">
        <p14:creationId xmlns:p14="http://schemas.microsoft.com/office/powerpoint/2010/main" val="5320989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FF0000"/>
                </a:solidFill>
              </a:rPr>
              <a:t>Extraction and purification </a:t>
            </a:r>
            <a:endParaRPr lang="en-US" sz="5400" dirty="0">
              <a:solidFill>
                <a:srgbClr val="FF0000"/>
              </a:solidFill>
            </a:endParaRPr>
          </a:p>
        </p:txBody>
      </p:sp>
      <p:sp>
        <p:nvSpPr>
          <p:cNvPr id="3" name="Content Placeholder 2"/>
          <p:cNvSpPr>
            <a:spLocks noGrp="1"/>
          </p:cNvSpPr>
          <p:nvPr>
            <p:ph idx="1"/>
          </p:nvPr>
        </p:nvSpPr>
        <p:spPr>
          <a:xfrm>
            <a:off x="206727" y="1600200"/>
            <a:ext cx="8712088" cy="5032022"/>
          </a:xfrm>
        </p:spPr>
        <p:txBody>
          <a:bodyPr>
            <a:normAutofit fontScale="92500"/>
          </a:bodyPr>
          <a:lstStyle/>
          <a:p>
            <a:r>
              <a:rPr lang="en-US" dirty="0" smtClean="0"/>
              <a:t>Many </a:t>
            </a:r>
            <a:r>
              <a:rPr lang="en-US" dirty="0"/>
              <a:t>synthesis reactions in the pharmaceutical industry produce a mixture that contains the drug but often also excess or unreacted reactants and solvent.  The next step is then to isolate or extract the drug from the mixture and increasing its purity</a:t>
            </a:r>
            <a:r>
              <a:rPr lang="en-US" dirty="0" smtClean="0"/>
              <a:t>.</a:t>
            </a:r>
          </a:p>
          <a:p>
            <a:pPr marL="0" indent="0">
              <a:buNone/>
            </a:pPr>
            <a:r>
              <a:rPr lang="en-US" dirty="0" smtClean="0"/>
              <a:t> </a:t>
            </a:r>
            <a:endParaRPr lang="en-US" dirty="0"/>
          </a:p>
          <a:p>
            <a:r>
              <a:rPr lang="en-US" dirty="0"/>
              <a:t>Often the extraction and purification use differences in solubility in different solvents and/or volatility between the product and other substances in the mixture. </a:t>
            </a:r>
          </a:p>
          <a:p>
            <a:endParaRPr lang="en-US" dirty="0"/>
          </a:p>
        </p:txBody>
      </p:sp>
    </p:spTree>
    <p:extLst>
      <p:ext uri="{BB962C8B-B14F-4D97-AF65-F5344CB8AC3E}">
        <p14:creationId xmlns:p14="http://schemas.microsoft.com/office/powerpoint/2010/main" val="193967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556" y="0"/>
            <a:ext cx="8946444" cy="1143000"/>
          </a:xfrm>
        </p:spPr>
        <p:txBody>
          <a:bodyPr>
            <a:noAutofit/>
          </a:bodyPr>
          <a:lstStyle/>
          <a:p>
            <a:r>
              <a:rPr lang="en-US" sz="5400" dirty="0" smtClean="0">
                <a:solidFill>
                  <a:srgbClr val="FF0000"/>
                </a:solidFill>
              </a:rPr>
              <a:t>Organic structure and solubility</a:t>
            </a:r>
            <a:endParaRPr lang="en-US" sz="5400" dirty="0">
              <a:solidFill>
                <a:srgbClr val="FF0000"/>
              </a:solidFill>
            </a:endParaRPr>
          </a:p>
        </p:txBody>
      </p:sp>
      <p:sp>
        <p:nvSpPr>
          <p:cNvPr id="3" name="Content Placeholder 2"/>
          <p:cNvSpPr>
            <a:spLocks noGrp="1"/>
          </p:cNvSpPr>
          <p:nvPr>
            <p:ph idx="1"/>
          </p:nvPr>
        </p:nvSpPr>
        <p:spPr>
          <a:xfrm>
            <a:off x="0" y="1358312"/>
            <a:ext cx="9144000" cy="5499688"/>
          </a:xfrm>
        </p:spPr>
        <p:txBody>
          <a:bodyPr>
            <a:normAutofit fontScale="92500" lnSpcReduction="10000"/>
          </a:bodyPr>
          <a:lstStyle/>
          <a:p>
            <a:r>
              <a:rPr lang="en-US" dirty="0"/>
              <a:t>P</a:t>
            </a:r>
            <a:r>
              <a:rPr lang="en-US" dirty="0" smtClean="0"/>
              <a:t>olarity </a:t>
            </a:r>
            <a:r>
              <a:rPr lang="en-US" dirty="0"/>
              <a:t>of the structure of molecules </a:t>
            </a:r>
            <a:r>
              <a:rPr lang="en-US" dirty="0" smtClean="0"/>
              <a:t>determines </a:t>
            </a:r>
            <a:r>
              <a:rPr lang="en-US" dirty="0"/>
              <a:t>their solubility in polar and non-</a:t>
            </a:r>
            <a:r>
              <a:rPr lang="en-US" dirty="0" smtClean="0"/>
              <a:t>polar </a:t>
            </a:r>
            <a:r>
              <a:rPr lang="en-US" dirty="0"/>
              <a:t>solvents. </a:t>
            </a:r>
            <a:endParaRPr lang="en-US" dirty="0" smtClean="0"/>
          </a:p>
          <a:p>
            <a:r>
              <a:rPr lang="en-US" dirty="0" smtClean="0"/>
              <a:t>Non</a:t>
            </a:r>
            <a:r>
              <a:rPr lang="en-US" dirty="0"/>
              <a:t>-polar molecules have very low solubility in </a:t>
            </a:r>
            <a:r>
              <a:rPr lang="en-US" dirty="0" smtClean="0"/>
              <a:t>polar solvents such as water </a:t>
            </a:r>
            <a:r>
              <a:rPr lang="en-US" dirty="0"/>
              <a:t>but higher solubility in other non-polar solvents</a:t>
            </a:r>
            <a:r>
              <a:rPr lang="en-US" dirty="0" smtClean="0"/>
              <a:t>. (London forces interactions)</a:t>
            </a:r>
            <a:endParaRPr lang="en-US" dirty="0"/>
          </a:p>
          <a:p>
            <a:r>
              <a:rPr lang="en-US" dirty="0"/>
              <a:t>Molecules with a polar structure </a:t>
            </a:r>
            <a:r>
              <a:rPr lang="en-US" dirty="0" smtClean="0"/>
              <a:t>and ionic compounds (salts) are </a:t>
            </a:r>
            <a:r>
              <a:rPr lang="en-US" dirty="0"/>
              <a:t>very soluble in </a:t>
            </a:r>
            <a:r>
              <a:rPr lang="en-US" dirty="0" smtClean="0"/>
              <a:t>water (ionic, dipole-dipole, hydrogen bonding interactions) </a:t>
            </a:r>
            <a:r>
              <a:rPr lang="en-US" dirty="0"/>
              <a:t>but have low solubility in non-polar solvents. </a:t>
            </a:r>
            <a:r>
              <a:rPr lang="en-US" dirty="0" smtClean="0"/>
              <a:t>The longer the carbon chain, the less the effect of the polarity, the lower the solubility.</a:t>
            </a:r>
          </a:p>
          <a:p>
            <a:r>
              <a:rPr lang="en-US" dirty="0" smtClean="0"/>
              <a:t>Molecules </a:t>
            </a:r>
            <a:r>
              <a:rPr lang="en-US" dirty="0"/>
              <a:t>that can hydrogen bond have the highest </a:t>
            </a:r>
            <a:r>
              <a:rPr lang="en-US" dirty="0" smtClean="0"/>
              <a:t>solubility in polar solvents.</a:t>
            </a:r>
            <a:endParaRPr lang="en-US" dirty="0"/>
          </a:p>
          <a:p>
            <a:endParaRPr lang="en-US" dirty="0"/>
          </a:p>
        </p:txBody>
      </p:sp>
    </p:spTree>
    <p:extLst>
      <p:ext uri="{BB962C8B-B14F-4D97-AF65-F5344CB8AC3E}">
        <p14:creationId xmlns:p14="http://schemas.microsoft.com/office/powerpoint/2010/main" val="12123206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Organic structure and solubility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05172259"/>
              </p:ext>
            </p:extLst>
          </p:nvPr>
        </p:nvGraphicFramePr>
        <p:xfrm>
          <a:off x="457200" y="2197100"/>
          <a:ext cx="8229600" cy="3840480"/>
        </p:xfrm>
        <a:graphic>
          <a:graphicData uri="http://schemas.openxmlformats.org/drawingml/2006/table">
            <a:tbl>
              <a:tblPr firstRow="1" bandRow="1">
                <a:tableStyleId>{69CF1AB2-1976-4502-BF36-3FF5EA218861}</a:tableStyleId>
              </a:tblPr>
              <a:tblGrid>
                <a:gridCol w="2743200"/>
                <a:gridCol w="2743200"/>
                <a:gridCol w="2743200"/>
              </a:tblGrid>
              <a:tr h="370840">
                <a:tc>
                  <a:txBody>
                    <a:bodyPr/>
                    <a:lstStyle/>
                    <a:p>
                      <a:pPr marL="0" marR="0" algn="ctr">
                        <a:spcBef>
                          <a:spcPts val="0"/>
                        </a:spcBef>
                        <a:spcAft>
                          <a:spcPts val="0"/>
                        </a:spcAft>
                      </a:pPr>
                      <a:r>
                        <a:rPr lang="en-US" sz="2800" b="1" dirty="0">
                          <a:effectLst/>
                          <a:latin typeface="Arial"/>
                          <a:ea typeface="Times New Roman"/>
                          <a:cs typeface="Helvetica"/>
                        </a:rPr>
                        <a:t>low solubility</a:t>
                      </a:r>
                      <a:endParaRPr lang="en-US" sz="2800" dirty="0">
                        <a:effectLst/>
                        <a:latin typeface="Times New Roman"/>
                        <a:ea typeface="Times New Roman"/>
                        <a:cs typeface="Helvetica"/>
                      </a:endParaRPr>
                    </a:p>
                    <a:p>
                      <a:pPr marL="0" marR="0" algn="ctr">
                        <a:spcBef>
                          <a:spcPts val="0"/>
                        </a:spcBef>
                        <a:spcAft>
                          <a:spcPts val="0"/>
                        </a:spcAft>
                      </a:pPr>
                      <a:r>
                        <a:rPr lang="en-US" sz="2800" b="1" dirty="0">
                          <a:effectLst/>
                          <a:latin typeface="Arial"/>
                          <a:ea typeface="Times New Roman"/>
                          <a:cs typeface="Helvetica"/>
                        </a:rPr>
                        <a:t>(non-polar molecules)</a:t>
                      </a:r>
                      <a:endParaRPr lang="en-US" sz="2800" dirty="0">
                        <a:effectLst/>
                        <a:latin typeface="Times New Roman"/>
                        <a:ea typeface="Times New Roman"/>
                        <a:cs typeface="Helvetica"/>
                      </a:endParaRPr>
                    </a:p>
                  </a:txBody>
                  <a:tcPr marL="68580" marR="68580" marT="0" marB="0"/>
                </a:tc>
                <a:tc>
                  <a:txBody>
                    <a:bodyPr/>
                    <a:lstStyle/>
                    <a:p>
                      <a:pPr marL="0" marR="0" algn="ctr">
                        <a:spcBef>
                          <a:spcPts val="0"/>
                        </a:spcBef>
                        <a:spcAft>
                          <a:spcPts val="0"/>
                        </a:spcAft>
                      </a:pPr>
                      <a:r>
                        <a:rPr lang="en-US" sz="2800" b="1" dirty="0">
                          <a:effectLst/>
                          <a:latin typeface="Arial"/>
                          <a:ea typeface="Times New Roman"/>
                          <a:cs typeface="Helvetica"/>
                        </a:rPr>
                        <a:t>soluble</a:t>
                      </a:r>
                      <a:endParaRPr lang="en-US" sz="2800" dirty="0">
                        <a:effectLst/>
                        <a:latin typeface="Times New Roman"/>
                        <a:ea typeface="Times New Roman"/>
                        <a:cs typeface="Helvetica"/>
                      </a:endParaRPr>
                    </a:p>
                    <a:p>
                      <a:pPr marL="0" marR="0" algn="ctr">
                        <a:spcBef>
                          <a:spcPts val="0"/>
                        </a:spcBef>
                        <a:spcAft>
                          <a:spcPts val="0"/>
                        </a:spcAft>
                      </a:pPr>
                      <a:r>
                        <a:rPr lang="en-US" sz="2800" b="1" dirty="0">
                          <a:effectLst/>
                          <a:latin typeface="Arial"/>
                          <a:ea typeface="Times New Roman"/>
                          <a:cs typeface="Helvetica"/>
                        </a:rPr>
                        <a:t>(dipoles)</a:t>
                      </a:r>
                      <a:endParaRPr lang="en-US" sz="2800" dirty="0">
                        <a:effectLst/>
                        <a:latin typeface="Times New Roman"/>
                        <a:ea typeface="Times New Roman"/>
                        <a:cs typeface="Helvetica"/>
                      </a:endParaRPr>
                    </a:p>
                  </a:txBody>
                  <a:tcPr marL="68580" marR="68580" marT="0" marB="0"/>
                </a:tc>
                <a:tc>
                  <a:txBody>
                    <a:bodyPr/>
                    <a:lstStyle/>
                    <a:p>
                      <a:pPr marL="0" marR="0" algn="ctr">
                        <a:spcBef>
                          <a:spcPts val="0"/>
                        </a:spcBef>
                        <a:spcAft>
                          <a:spcPts val="0"/>
                        </a:spcAft>
                      </a:pPr>
                      <a:r>
                        <a:rPr lang="en-US" sz="2800" b="1">
                          <a:effectLst/>
                          <a:latin typeface="Arial"/>
                          <a:ea typeface="Times New Roman"/>
                          <a:cs typeface="Helvetica"/>
                        </a:rPr>
                        <a:t>high solubility</a:t>
                      </a:r>
                      <a:endParaRPr lang="en-US" sz="2800">
                        <a:effectLst/>
                        <a:latin typeface="Times New Roman"/>
                        <a:ea typeface="Times New Roman"/>
                        <a:cs typeface="Helvetica"/>
                      </a:endParaRPr>
                    </a:p>
                    <a:p>
                      <a:pPr marL="0" marR="0" algn="ctr">
                        <a:spcBef>
                          <a:spcPts val="0"/>
                        </a:spcBef>
                        <a:spcAft>
                          <a:spcPts val="0"/>
                        </a:spcAft>
                      </a:pPr>
                      <a:r>
                        <a:rPr lang="en-US" sz="2800" b="1">
                          <a:effectLst/>
                          <a:latin typeface="Arial"/>
                          <a:ea typeface="Times New Roman"/>
                          <a:cs typeface="Helvetica"/>
                        </a:rPr>
                        <a:t>(hydrogen bonding)</a:t>
                      </a:r>
                      <a:endParaRPr lang="en-US" sz="2800">
                        <a:effectLst/>
                        <a:latin typeface="Times New Roman"/>
                        <a:ea typeface="Times New Roman"/>
                        <a:cs typeface="Helvetica"/>
                      </a:endParaRPr>
                    </a:p>
                  </a:txBody>
                  <a:tcPr marL="68580" marR="68580" marT="0" marB="0"/>
                </a:tc>
              </a:tr>
              <a:tr h="370840">
                <a:tc>
                  <a:txBody>
                    <a:bodyPr/>
                    <a:lstStyle/>
                    <a:p>
                      <a:pPr marL="0" marR="0" algn="ctr">
                        <a:spcBef>
                          <a:spcPts val="0"/>
                        </a:spcBef>
                        <a:spcAft>
                          <a:spcPts val="0"/>
                        </a:spcAft>
                      </a:pPr>
                      <a:r>
                        <a:rPr lang="en-US" sz="2800" dirty="0">
                          <a:effectLst/>
                          <a:latin typeface="Arial"/>
                          <a:ea typeface="Times New Roman"/>
                          <a:cs typeface="Helvetica"/>
                        </a:rPr>
                        <a:t>alkanes/</a:t>
                      </a:r>
                      <a:r>
                        <a:rPr lang="en-US" sz="2800" dirty="0" smtClean="0">
                          <a:effectLst/>
                          <a:latin typeface="Arial"/>
                          <a:ea typeface="Times New Roman"/>
                          <a:cs typeface="Helvetica"/>
                        </a:rPr>
                        <a:t>alkenes</a:t>
                      </a:r>
                    </a:p>
                    <a:p>
                      <a:pPr marL="0" marR="0" algn="ctr">
                        <a:spcBef>
                          <a:spcPts val="0"/>
                        </a:spcBef>
                        <a:spcAft>
                          <a:spcPts val="0"/>
                        </a:spcAft>
                      </a:pPr>
                      <a:endParaRPr lang="en-US" sz="2800" dirty="0">
                        <a:effectLst/>
                        <a:latin typeface="Times New Roman"/>
                        <a:ea typeface="Times New Roman"/>
                        <a:cs typeface="Helvetica"/>
                      </a:endParaRPr>
                    </a:p>
                  </a:txBody>
                  <a:tcPr marL="68580" marR="68580" marT="0" marB="0"/>
                </a:tc>
                <a:tc>
                  <a:txBody>
                    <a:bodyPr/>
                    <a:lstStyle/>
                    <a:p>
                      <a:pPr marL="0" marR="0" algn="ctr">
                        <a:spcBef>
                          <a:spcPts val="0"/>
                        </a:spcBef>
                        <a:spcAft>
                          <a:spcPts val="0"/>
                        </a:spcAft>
                      </a:pPr>
                      <a:r>
                        <a:rPr lang="en-US" sz="2800" dirty="0">
                          <a:effectLst/>
                          <a:latin typeface="Arial"/>
                          <a:ea typeface="Times New Roman"/>
                          <a:cs typeface="Helvetica"/>
                        </a:rPr>
                        <a:t>aldehydes</a:t>
                      </a:r>
                      <a:r>
                        <a:rPr lang="en-US" sz="2800" dirty="0" smtClean="0">
                          <a:effectLst/>
                          <a:latin typeface="Arial"/>
                          <a:ea typeface="Times New Roman"/>
                          <a:cs typeface="Helvetica"/>
                        </a:rPr>
                        <a:t>/</a:t>
                      </a:r>
                    </a:p>
                    <a:p>
                      <a:pPr marL="0" marR="0" algn="ctr">
                        <a:spcBef>
                          <a:spcPts val="0"/>
                        </a:spcBef>
                        <a:spcAft>
                          <a:spcPts val="0"/>
                        </a:spcAft>
                      </a:pPr>
                      <a:r>
                        <a:rPr lang="en-US" sz="2800" dirty="0" smtClean="0">
                          <a:effectLst/>
                          <a:latin typeface="Arial"/>
                          <a:ea typeface="Times New Roman"/>
                          <a:cs typeface="Helvetica"/>
                        </a:rPr>
                        <a:t>ketones</a:t>
                      </a:r>
                      <a:endParaRPr lang="en-US" sz="2800" dirty="0">
                        <a:effectLst/>
                        <a:latin typeface="Times New Roman"/>
                        <a:ea typeface="Times New Roman"/>
                        <a:cs typeface="Helvetica"/>
                      </a:endParaRPr>
                    </a:p>
                  </a:txBody>
                  <a:tcPr marL="68580" marR="68580" marT="0" marB="0"/>
                </a:tc>
                <a:tc>
                  <a:txBody>
                    <a:bodyPr/>
                    <a:lstStyle/>
                    <a:p>
                      <a:pPr marL="0" marR="0" algn="ctr">
                        <a:spcBef>
                          <a:spcPts val="0"/>
                        </a:spcBef>
                        <a:spcAft>
                          <a:spcPts val="0"/>
                        </a:spcAft>
                      </a:pPr>
                      <a:r>
                        <a:rPr lang="en-US" sz="2800">
                          <a:effectLst/>
                          <a:latin typeface="Arial"/>
                          <a:ea typeface="Times New Roman"/>
                          <a:cs typeface="Helvetica"/>
                        </a:rPr>
                        <a:t>alcohols</a:t>
                      </a:r>
                      <a:endParaRPr lang="en-US" sz="2800">
                        <a:effectLst/>
                        <a:latin typeface="Times New Roman"/>
                        <a:ea typeface="Times New Roman"/>
                        <a:cs typeface="Helvetica"/>
                      </a:endParaRPr>
                    </a:p>
                  </a:txBody>
                  <a:tcPr marL="68580" marR="68580" marT="0" marB="0"/>
                </a:tc>
              </a:tr>
              <a:tr h="370840">
                <a:tc>
                  <a:txBody>
                    <a:bodyPr/>
                    <a:lstStyle/>
                    <a:p>
                      <a:pPr marL="0" marR="0" algn="ctr">
                        <a:spcBef>
                          <a:spcPts val="0"/>
                        </a:spcBef>
                        <a:spcAft>
                          <a:spcPts val="0"/>
                        </a:spcAft>
                      </a:pPr>
                      <a:r>
                        <a:rPr lang="en-US" sz="2800" i="1" u="none" strike="noStrike">
                          <a:effectLst/>
                          <a:latin typeface="Arial"/>
                          <a:ea typeface="Times New Roman"/>
                          <a:cs typeface="Helvetica"/>
                        </a:rPr>
                        <a:t> </a:t>
                      </a:r>
                      <a:endParaRPr lang="en-US" sz="2800">
                        <a:effectLst/>
                        <a:latin typeface="Times New Roman"/>
                        <a:ea typeface="Times New Roman"/>
                        <a:cs typeface="Helvetica"/>
                      </a:endParaRPr>
                    </a:p>
                  </a:txBody>
                  <a:tcPr marL="68580" marR="68580" marT="0" marB="0"/>
                </a:tc>
                <a:tc>
                  <a:txBody>
                    <a:bodyPr/>
                    <a:lstStyle/>
                    <a:p>
                      <a:pPr marL="0" marR="0" algn="ctr">
                        <a:spcBef>
                          <a:spcPts val="0"/>
                        </a:spcBef>
                        <a:spcAft>
                          <a:spcPts val="0"/>
                        </a:spcAft>
                      </a:pPr>
                      <a:r>
                        <a:rPr lang="en-US" sz="2800" i="1" u="none" strike="noStrike">
                          <a:effectLst/>
                          <a:latin typeface="Arial"/>
                          <a:ea typeface="Times New Roman"/>
                          <a:cs typeface="Helvetica"/>
                        </a:rPr>
                        <a:t> </a:t>
                      </a:r>
                      <a:endParaRPr lang="en-US" sz="2800">
                        <a:effectLst/>
                        <a:latin typeface="Times New Roman"/>
                        <a:ea typeface="Times New Roman"/>
                        <a:cs typeface="Helvetica"/>
                      </a:endParaRPr>
                    </a:p>
                  </a:txBody>
                  <a:tcPr marL="68580" marR="68580" marT="0" marB="0"/>
                </a:tc>
                <a:tc>
                  <a:txBody>
                    <a:bodyPr/>
                    <a:lstStyle/>
                    <a:p>
                      <a:pPr marL="0" marR="0" algn="ctr">
                        <a:spcBef>
                          <a:spcPts val="0"/>
                        </a:spcBef>
                        <a:spcAft>
                          <a:spcPts val="0"/>
                        </a:spcAft>
                      </a:pPr>
                      <a:r>
                        <a:rPr lang="en-US" sz="2800" dirty="0">
                          <a:effectLst/>
                          <a:latin typeface="Arial"/>
                          <a:ea typeface="Times New Roman"/>
                          <a:cs typeface="Helvetica"/>
                        </a:rPr>
                        <a:t>carboxylic </a:t>
                      </a:r>
                      <a:r>
                        <a:rPr lang="en-US" sz="2800" dirty="0" smtClean="0">
                          <a:effectLst/>
                          <a:latin typeface="Arial"/>
                          <a:ea typeface="Times New Roman"/>
                          <a:cs typeface="Helvetica"/>
                        </a:rPr>
                        <a:t>acids</a:t>
                      </a:r>
                    </a:p>
                    <a:p>
                      <a:pPr marL="0" marR="0" algn="ctr">
                        <a:spcBef>
                          <a:spcPts val="0"/>
                        </a:spcBef>
                        <a:spcAft>
                          <a:spcPts val="0"/>
                        </a:spcAft>
                      </a:pPr>
                      <a:endParaRPr lang="en-US" sz="2800" dirty="0">
                        <a:effectLst/>
                        <a:latin typeface="Times New Roman"/>
                        <a:ea typeface="Times New Roman"/>
                        <a:cs typeface="Helvetica"/>
                      </a:endParaRPr>
                    </a:p>
                  </a:txBody>
                  <a:tcPr marL="68580" marR="68580" marT="0" marB="0"/>
                </a:tc>
              </a:tr>
              <a:tr h="370840">
                <a:tc>
                  <a:txBody>
                    <a:bodyPr/>
                    <a:lstStyle/>
                    <a:p>
                      <a:pPr marL="0" marR="0" algn="ctr">
                        <a:spcBef>
                          <a:spcPts val="0"/>
                        </a:spcBef>
                        <a:spcAft>
                          <a:spcPts val="0"/>
                        </a:spcAft>
                      </a:pPr>
                      <a:r>
                        <a:rPr lang="en-US" sz="2800" i="1" u="none" strike="noStrike">
                          <a:effectLst/>
                          <a:latin typeface="Arial"/>
                          <a:ea typeface="Times New Roman"/>
                          <a:cs typeface="Helvetica"/>
                        </a:rPr>
                        <a:t> </a:t>
                      </a:r>
                      <a:endParaRPr lang="en-US" sz="2800">
                        <a:effectLst/>
                        <a:latin typeface="Times New Roman"/>
                        <a:ea typeface="Times New Roman"/>
                        <a:cs typeface="Helvetica"/>
                      </a:endParaRPr>
                    </a:p>
                  </a:txBody>
                  <a:tcPr marL="68580" marR="68580" marT="0" marB="0"/>
                </a:tc>
                <a:tc>
                  <a:txBody>
                    <a:bodyPr/>
                    <a:lstStyle/>
                    <a:p>
                      <a:pPr marL="0" marR="0" algn="ctr">
                        <a:spcBef>
                          <a:spcPts val="0"/>
                        </a:spcBef>
                        <a:spcAft>
                          <a:spcPts val="0"/>
                        </a:spcAft>
                      </a:pPr>
                      <a:r>
                        <a:rPr lang="en-US" sz="2400" dirty="0" err="1">
                          <a:effectLst/>
                          <a:latin typeface="Arial"/>
                          <a:ea typeface="Times New Roman"/>
                          <a:cs typeface="Helvetica"/>
                        </a:rPr>
                        <a:t>halogenoalkanes</a:t>
                      </a:r>
                      <a:endParaRPr lang="en-US" sz="2400" dirty="0">
                        <a:effectLst/>
                        <a:latin typeface="Times New Roman"/>
                        <a:ea typeface="Times New Roman"/>
                        <a:cs typeface="Helvetica"/>
                      </a:endParaRPr>
                    </a:p>
                  </a:txBody>
                  <a:tcPr marL="68580" marR="68580" marT="0" marB="0"/>
                </a:tc>
                <a:tc>
                  <a:txBody>
                    <a:bodyPr/>
                    <a:lstStyle/>
                    <a:p>
                      <a:pPr marL="0" marR="0" algn="ctr">
                        <a:spcBef>
                          <a:spcPts val="0"/>
                        </a:spcBef>
                        <a:spcAft>
                          <a:spcPts val="0"/>
                        </a:spcAft>
                      </a:pPr>
                      <a:r>
                        <a:rPr lang="en-US" sz="2800" dirty="0" smtClean="0">
                          <a:effectLst/>
                          <a:latin typeface="Arial"/>
                          <a:ea typeface="Times New Roman"/>
                          <a:cs typeface="Helvetica"/>
                        </a:rPr>
                        <a:t>amines/amides </a:t>
                      </a:r>
                    </a:p>
                    <a:p>
                      <a:pPr marL="0" marR="0" algn="ctr">
                        <a:spcBef>
                          <a:spcPts val="0"/>
                        </a:spcBef>
                        <a:spcAft>
                          <a:spcPts val="0"/>
                        </a:spcAft>
                      </a:pPr>
                      <a:endParaRPr lang="en-US" sz="2800" dirty="0">
                        <a:effectLst/>
                        <a:latin typeface="Times New Roman"/>
                        <a:ea typeface="Times New Roman"/>
                        <a:cs typeface="Helvetica"/>
                      </a:endParaRPr>
                    </a:p>
                  </a:txBody>
                  <a:tcPr marL="68580" marR="68580" marT="0" marB="0"/>
                </a:tc>
              </a:tr>
            </a:tbl>
          </a:graphicData>
        </a:graphic>
      </p:graphicFrame>
    </p:spTree>
    <p:extLst>
      <p:ext uri="{BB962C8B-B14F-4D97-AF65-F5344CB8AC3E}">
        <p14:creationId xmlns:p14="http://schemas.microsoft.com/office/powerpoint/2010/main" val="32717399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383"/>
            <a:ext cx="8229600" cy="1143000"/>
          </a:xfrm>
        </p:spPr>
        <p:txBody>
          <a:bodyPr>
            <a:normAutofit/>
          </a:bodyPr>
          <a:lstStyle/>
          <a:p>
            <a:r>
              <a:rPr lang="en-US" sz="5400" dirty="0" smtClean="0">
                <a:solidFill>
                  <a:srgbClr val="FF0000"/>
                </a:solidFill>
              </a:rPr>
              <a:t>Solvent extraction</a:t>
            </a:r>
            <a:endParaRPr lang="en-US" sz="5400" dirty="0">
              <a:solidFill>
                <a:srgbClr val="FF0000"/>
              </a:solidFill>
            </a:endParaRPr>
          </a:p>
        </p:txBody>
      </p:sp>
      <p:sp>
        <p:nvSpPr>
          <p:cNvPr id="3" name="Content Placeholder 2"/>
          <p:cNvSpPr>
            <a:spLocks noGrp="1"/>
          </p:cNvSpPr>
          <p:nvPr>
            <p:ph idx="1"/>
          </p:nvPr>
        </p:nvSpPr>
        <p:spPr>
          <a:xfrm>
            <a:off x="0" y="1261383"/>
            <a:ext cx="9143999" cy="5596617"/>
          </a:xfrm>
        </p:spPr>
        <p:txBody>
          <a:bodyPr>
            <a:normAutofit fontScale="85000" lnSpcReduction="20000"/>
          </a:bodyPr>
          <a:lstStyle/>
          <a:p>
            <a:r>
              <a:rPr lang="en-US" sz="3600" dirty="0"/>
              <a:t>R</a:t>
            </a:r>
            <a:r>
              <a:rPr lang="en-US" sz="3600" dirty="0" smtClean="0"/>
              <a:t>efers </a:t>
            </a:r>
            <a:r>
              <a:rPr lang="en-US" sz="3600" dirty="0"/>
              <a:t>to the process in which a suitable solvent is selected that dissolves the </a:t>
            </a:r>
            <a:r>
              <a:rPr lang="en-US" sz="3600" dirty="0" smtClean="0"/>
              <a:t>target organic </a:t>
            </a:r>
            <a:r>
              <a:rPr lang="en-US" sz="3600" dirty="0"/>
              <a:t>compound (=solute) to be extracted or isolated from </a:t>
            </a:r>
            <a:r>
              <a:rPr lang="en-US" sz="3600" dirty="0" smtClean="0"/>
              <a:t>a</a:t>
            </a:r>
            <a:r>
              <a:rPr lang="en-US" sz="3600" dirty="0"/>
              <a:t> </a:t>
            </a:r>
            <a:r>
              <a:rPr lang="en-US" sz="3600" dirty="0" smtClean="0"/>
              <a:t>solution.  </a:t>
            </a:r>
          </a:p>
          <a:p>
            <a:endParaRPr lang="en-US" sz="1600" dirty="0" smtClean="0"/>
          </a:p>
          <a:p>
            <a:r>
              <a:rPr lang="en-US" sz="3600" dirty="0"/>
              <a:t>S</a:t>
            </a:r>
            <a:r>
              <a:rPr lang="en-US" sz="3600" dirty="0" smtClean="0"/>
              <a:t>olvent </a:t>
            </a:r>
            <a:r>
              <a:rPr lang="en-US" sz="3600" dirty="0"/>
              <a:t>used to extract the drug (e.g. cyclohexane if the drug is a non-polar molecule in an aqueous solvent) is immiscible with the solvent in which the solute is in (e.g. water).  </a:t>
            </a:r>
            <a:endParaRPr lang="en-US" sz="3600" dirty="0" smtClean="0"/>
          </a:p>
          <a:p>
            <a:endParaRPr lang="en-US" sz="1600" dirty="0" smtClean="0"/>
          </a:p>
          <a:p>
            <a:r>
              <a:rPr lang="en-US" sz="3600" dirty="0" smtClean="0"/>
              <a:t>The </a:t>
            </a:r>
            <a:r>
              <a:rPr lang="en-US" sz="3600" dirty="0"/>
              <a:t>solute is partitioned between both solvents </a:t>
            </a:r>
            <a:r>
              <a:rPr lang="en-US" sz="3600" dirty="0" smtClean="0"/>
              <a:t>(the solute is present in both solvents) but </a:t>
            </a:r>
            <a:r>
              <a:rPr lang="en-US" sz="3600" dirty="0"/>
              <a:t>a lot more in one than in the other. </a:t>
            </a:r>
            <a:r>
              <a:rPr lang="en-US" sz="3600" dirty="0" smtClean="0"/>
              <a:t>In the case of organic compounds usually more soluble in non-polar solvent. </a:t>
            </a:r>
            <a:endParaRPr lang="en-US" dirty="0"/>
          </a:p>
        </p:txBody>
      </p:sp>
    </p:spTree>
    <p:extLst>
      <p:ext uri="{BB962C8B-B14F-4D97-AF65-F5344CB8AC3E}">
        <p14:creationId xmlns:p14="http://schemas.microsoft.com/office/powerpoint/2010/main" val="2263541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628" y="0"/>
            <a:ext cx="8229600" cy="1143000"/>
          </a:xfrm>
        </p:spPr>
        <p:txBody>
          <a:bodyPr>
            <a:normAutofit fontScale="90000"/>
          </a:bodyPr>
          <a:lstStyle/>
          <a:p>
            <a:r>
              <a:rPr lang="en-US" sz="5400" dirty="0">
                <a:solidFill>
                  <a:srgbClr val="FF0000"/>
                </a:solidFill>
              </a:rPr>
              <a:t>Solvent </a:t>
            </a:r>
            <a:r>
              <a:rPr lang="en-US" sz="5400" dirty="0" smtClean="0">
                <a:solidFill>
                  <a:srgbClr val="FF0000"/>
                </a:solidFill>
              </a:rPr>
              <a:t>extraction: liquid-liquid</a:t>
            </a:r>
            <a:endParaRPr lang="en-US" sz="5400" dirty="0"/>
          </a:p>
        </p:txBody>
      </p:sp>
      <p:sp>
        <p:nvSpPr>
          <p:cNvPr id="3" name="Content Placeholder 2"/>
          <p:cNvSpPr>
            <a:spLocks noGrp="1"/>
          </p:cNvSpPr>
          <p:nvPr>
            <p:ph idx="1"/>
          </p:nvPr>
        </p:nvSpPr>
        <p:spPr>
          <a:xfrm>
            <a:off x="-1" y="1143000"/>
            <a:ext cx="4671391" cy="5715000"/>
          </a:xfrm>
        </p:spPr>
        <p:txBody>
          <a:bodyPr>
            <a:normAutofit/>
          </a:bodyPr>
          <a:lstStyle/>
          <a:p>
            <a:r>
              <a:rPr lang="en-US" dirty="0" smtClean="0"/>
              <a:t>Example:</a:t>
            </a:r>
            <a:r>
              <a:rPr lang="en-US" dirty="0"/>
              <a:t> </a:t>
            </a:r>
            <a:r>
              <a:rPr lang="en-US" sz="3200" dirty="0" smtClean="0"/>
              <a:t>Extraction </a:t>
            </a:r>
            <a:r>
              <a:rPr lang="en-US" sz="3200" dirty="0"/>
              <a:t>of penicillin using </a:t>
            </a:r>
            <a:r>
              <a:rPr lang="en-US" sz="3200" dirty="0" err="1"/>
              <a:t>trichloromethane</a:t>
            </a:r>
            <a:r>
              <a:rPr lang="en-US" sz="3200" dirty="0"/>
              <a:t>. </a:t>
            </a:r>
            <a:endParaRPr lang="en-US" sz="3200" dirty="0" smtClean="0"/>
          </a:p>
          <a:p>
            <a:endParaRPr lang="en-US" sz="2400" dirty="0"/>
          </a:p>
          <a:p>
            <a:r>
              <a:rPr lang="en-US" dirty="0"/>
              <a:t>A separating funnel is used to remove the most dense solvent layer and the solute or drug can be obtained pure by </a:t>
            </a:r>
            <a:r>
              <a:rPr lang="en-US" dirty="0" smtClean="0"/>
              <a:t>(re) crystallization </a:t>
            </a:r>
            <a:endParaRPr lang="en-US" dirty="0"/>
          </a:p>
          <a:p>
            <a:pPr marL="0" indent="0">
              <a:buNone/>
            </a:pPr>
            <a:endParaRPr lang="en-US" dirty="0"/>
          </a:p>
        </p:txBody>
      </p:sp>
      <p:pic>
        <p:nvPicPr>
          <p:cNvPr id="5" name="Picture 4"/>
          <p:cNvPicPr>
            <a:picLocks noChangeAspect="1"/>
          </p:cNvPicPr>
          <p:nvPr/>
        </p:nvPicPr>
        <p:blipFill>
          <a:blip r:embed="rId2"/>
          <a:stretch>
            <a:fillRect/>
          </a:stretch>
        </p:blipFill>
        <p:spPr>
          <a:xfrm>
            <a:off x="4511624" y="2286000"/>
            <a:ext cx="4416937" cy="3200400"/>
          </a:xfrm>
          <a:prstGeom prst="rect">
            <a:avLst/>
          </a:prstGeom>
        </p:spPr>
      </p:pic>
    </p:spTree>
    <p:extLst>
      <p:ext uri="{BB962C8B-B14F-4D97-AF65-F5344CB8AC3E}">
        <p14:creationId xmlns:p14="http://schemas.microsoft.com/office/powerpoint/2010/main" val="2805851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036" y="0"/>
            <a:ext cx="8229600" cy="1143000"/>
          </a:xfrm>
        </p:spPr>
        <p:txBody>
          <a:bodyPr/>
          <a:lstStyle/>
          <a:p>
            <a:r>
              <a:rPr lang="en-US" dirty="0" smtClean="0">
                <a:solidFill>
                  <a:srgbClr val="FF0000"/>
                </a:solidFill>
              </a:rPr>
              <a:t>Fractional distillation: main ideas </a:t>
            </a:r>
            <a:endParaRPr lang="en-US" dirty="0">
              <a:solidFill>
                <a:srgbClr val="FF0000"/>
              </a:solidFill>
            </a:endParaRPr>
          </a:p>
        </p:txBody>
      </p:sp>
      <p:sp>
        <p:nvSpPr>
          <p:cNvPr id="3" name="Content Placeholder 2"/>
          <p:cNvSpPr>
            <a:spLocks noGrp="1"/>
          </p:cNvSpPr>
          <p:nvPr>
            <p:ph idx="1"/>
          </p:nvPr>
        </p:nvSpPr>
        <p:spPr>
          <a:xfrm>
            <a:off x="0" y="1143001"/>
            <a:ext cx="9144001" cy="5715000"/>
          </a:xfrm>
        </p:spPr>
        <p:txBody>
          <a:bodyPr>
            <a:normAutofit fontScale="85000" lnSpcReduction="20000"/>
          </a:bodyPr>
          <a:lstStyle/>
          <a:p>
            <a:pPr lvl="0"/>
            <a:r>
              <a:rPr lang="en-US" dirty="0" err="1"/>
              <a:t>Vapour</a:t>
            </a:r>
            <a:r>
              <a:rPr lang="en-US" dirty="0"/>
              <a:t> pressure </a:t>
            </a:r>
            <a:r>
              <a:rPr lang="en-US" dirty="0" smtClean="0"/>
              <a:t>of a pure substance = pressure </a:t>
            </a:r>
            <a:r>
              <a:rPr lang="en-US" dirty="0"/>
              <a:t>when </a:t>
            </a:r>
            <a:r>
              <a:rPr lang="en-US" dirty="0" smtClean="0"/>
              <a:t>the </a:t>
            </a:r>
            <a:r>
              <a:rPr lang="en-US" dirty="0" err="1" smtClean="0"/>
              <a:t>vapour</a:t>
            </a:r>
            <a:r>
              <a:rPr lang="en-US" dirty="0" smtClean="0"/>
              <a:t> phase is </a:t>
            </a:r>
            <a:r>
              <a:rPr lang="en-US" dirty="0"/>
              <a:t>in equilibrium with </a:t>
            </a:r>
            <a:r>
              <a:rPr lang="en-US" dirty="0" smtClean="0"/>
              <a:t>its liquid phase.</a:t>
            </a:r>
          </a:p>
          <a:p>
            <a:pPr lvl="0"/>
            <a:endParaRPr lang="en-US" sz="1600" dirty="0" smtClean="0"/>
          </a:p>
          <a:p>
            <a:pPr lvl="0"/>
            <a:endParaRPr lang="en-US" sz="1600" dirty="0" smtClean="0"/>
          </a:p>
          <a:p>
            <a:pPr lvl="0"/>
            <a:r>
              <a:rPr lang="en-US" dirty="0" smtClean="0"/>
              <a:t>The weaker the intermolecular forces, the more volatile a compound, the lower its boiling point, the higher its </a:t>
            </a:r>
            <a:r>
              <a:rPr lang="en-US" dirty="0" err="1" smtClean="0"/>
              <a:t>vapour</a:t>
            </a:r>
            <a:r>
              <a:rPr lang="en-US" dirty="0" smtClean="0"/>
              <a:t> pressure.</a:t>
            </a:r>
            <a:endParaRPr lang="en-US" dirty="0"/>
          </a:p>
          <a:p>
            <a:pPr marL="0" indent="0">
              <a:buNone/>
            </a:pPr>
            <a:endParaRPr lang="en-US" sz="1600" dirty="0"/>
          </a:p>
          <a:p>
            <a:pPr lvl="0"/>
            <a:r>
              <a:rPr lang="en-US" dirty="0" err="1"/>
              <a:t>Raoults</a:t>
            </a:r>
            <a:r>
              <a:rPr lang="en-US" dirty="0"/>
              <a:t>’ law applies to ideal solutions and states that </a:t>
            </a:r>
            <a:r>
              <a:rPr lang="en-US" i="1" dirty="0"/>
              <a:t>the partial </a:t>
            </a:r>
            <a:r>
              <a:rPr lang="en-US" i="1" dirty="0" err="1"/>
              <a:t>vapour</a:t>
            </a:r>
            <a:r>
              <a:rPr lang="en-US" i="1" dirty="0"/>
              <a:t> pressure of each component in a solution is equal to the product of the </a:t>
            </a:r>
            <a:r>
              <a:rPr lang="en-US" i="1" dirty="0" err="1"/>
              <a:t>vapour</a:t>
            </a:r>
            <a:r>
              <a:rPr lang="en-US" i="1" dirty="0"/>
              <a:t> pressure of that component when pure multiplied by the mole fraction of that component in the solution</a:t>
            </a:r>
            <a:r>
              <a:rPr lang="en-US" i="1" dirty="0" smtClean="0"/>
              <a:t>.</a:t>
            </a:r>
          </a:p>
          <a:p>
            <a:pPr marL="0" lvl="0" indent="0">
              <a:buNone/>
            </a:pPr>
            <a:endParaRPr lang="en-US" sz="1600" dirty="0"/>
          </a:p>
          <a:p>
            <a:r>
              <a:rPr lang="en-US" dirty="0"/>
              <a:t>Ideal solution = completely miscible liquids that behave in the same way as when they are pure e.g. in terms of </a:t>
            </a:r>
            <a:r>
              <a:rPr lang="en-US" dirty="0" err="1"/>
              <a:t>vapour</a:t>
            </a:r>
            <a:r>
              <a:rPr lang="en-US" dirty="0"/>
              <a:t> pressure, e.g. octane </a:t>
            </a:r>
            <a:r>
              <a:rPr lang="en-US" dirty="0" smtClean="0"/>
              <a:t>and hexane.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9157" y="1862666"/>
            <a:ext cx="3414843" cy="524933"/>
          </a:xfrm>
          <a:prstGeom prst="rect">
            <a:avLst/>
          </a:prstGeom>
        </p:spPr>
      </p:pic>
    </p:spTree>
    <p:extLst>
      <p:ext uri="{BB962C8B-B14F-4D97-AF65-F5344CB8AC3E}">
        <p14:creationId xmlns:p14="http://schemas.microsoft.com/office/powerpoint/2010/main" val="8897858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8" y="0"/>
            <a:ext cx="8229600" cy="1143000"/>
          </a:xfrm>
        </p:spPr>
        <p:txBody>
          <a:bodyPr/>
          <a:lstStyle/>
          <a:p>
            <a:r>
              <a:rPr lang="en-US" dirty="0">
                <a:solidFill>
                  <a:srgbClr val="FF0000"/>
                </a:solidFill>
              </a:rPr>
              <a:t>Fractional distillation: main ideas </a:t>
            </a:r>
            <a:endParaRPr lang="en-US" dirty="0"/>
          </a:p>
        </p:txBody>
      </p:sp>
      <p:sp>
        <p:nvSpPr>
          <p:cNvPr id="3" name="Content Placeholder 2"/>
          <p:cNvSpPr>
            <a:spLocks noGrp="1"/>
          </p:cNvSpPr>
          <p:nvPr>
            <p:ph idx="1"/>
          </p:nvPr>
        </p:nvSpPr>
        <p:spPr>
          <a:xfrm>
            <a:off x="1" y="1143000"/>
            <a:ext cx="9144000" cy="5715001"/>
          </a:xfrm>
        </p:spPr>
        <p:txBody>
          <a:bodyPr>
            <a:normAutofit fontScale="92500" lnSpcReduction="20000"/>
          </a:bodyPr>
          <a:lstStyle/>
          <a:p>
            <a:pPr lvl="0"/>
            <a:r>
              <a:rPr lang="en-US" dirty="0"/>
              <a:t>This means that the total </a:t>
            </a:r>
            <a:r>
              <a:rPr lang="en-US" dirty="0" err="1"/>
              <a:t>vapour</a:t>
            </a:r>
            <a:r>
              <a:rPr lang="en-US" dirty="0"/>
              <a:t> pressure of a solution is equal to sum of the partial </a:t>
            </a:r>
            <a:r>
              <a:rPr lang="en-US" dirty="0" smtClean="0"/>
              <a:t>pressure </a:t>
            </a:r>
            <a:r>
              <a:rPr lang="en-US" dirty="0"/>
              <a:t>of each </a:t>
            </a:r>
            <a:r>
              <a:rPr lang="en-US" dirty="0" smtClean="0"/>
              <a:t>component, e.g. for </a:t>
            </a:r>
            <a:r>
              <a:rPr lang="en-US" dirty="0"/>
              <a:t>a solution consisting of 2 components A and B:  </a:t>
            </a:r>
          </a:p>
          <a:p>
            <a:pPr marL="0" lvl="0" indent="0">
              <a:buNone/>
            </a:pPr>
            <a:r>
              <a:rPr lang="en-US" dirty="0"/>
              <a:t>                                          </a:t>
            </a:r>
            <a:r>
              <a:rPr lang="en-US" dirty="0" err="1" smtClean="0"/>
              <a:t>P</a:t>
            </a:r>
            <a:r>
              <a:rPr lang="en-US" baseline="-25000" dirty="0" err="1" smtClean="0"/>
              <a:t>total</a:t>
            </a:r>
            <a:r>
              <a:rPr lang="en-US" baseline="-25000" dirty="0" smtClean="0"/>
              <a:t> </a:t>
            </a:r>
            <a:r>
              <a:rPr lang="en-US" dirty="0" smtClean="0"/>
              <a:t> </a:t>
            </a:r>
            <a:r>
              <a:rPr lang="en-US" dirty="0"/>
              <a:t>= P</a:t>
            </a:r>
            <a:r>
              <a:rPr lang="en-US" baseline="-25000" dirty="0"/>
              <a:t>A</a:t>
            </a:r>
            <a:r>
              <a:rPr lang="en-US" dirty="0"/>
              <a:t>  +  </a:t>
            </a:r>
            <a:r>
              <a:rPr lang="en-US" dirty="0" smtClean="0"/>
              <a:t>P</a:t>
            </a:r>
            <a:r>
              <a:rPr lang="en-US" baseline="-25000" dirty="0" smtClean="0"/>
              <a:t>B</a:t>
            </a:r>
          </a:p>
          <a:p>
            <a:pPr marL="0" lvl="0" indent="0">
              <a:buNone/>
            </a:pPr>
            <a:endParaRPr lang="en-US" baseline="-25000" dirty="0" smtClean="0"/>
          </a:p>
          <a:p>
            <a:r>
              <a:rPr lang="en-US" dirty="0" smtClean="0"/>
              <a:t>Partial </a:t>
            </a:r>
            <a:r>
              <a:rPr lang="en-US" dirty="0"/>
              <a:t>pressure of P</a:t>
            </a:r>
            <a:r>
              <a:rPr lang="en-US" baseline="-25000" dirty="0"/>
              <a:t>A</a:t>
            </a:r>
            <a:r>
              <a:rPr lang="en-US" dirty="0"/>
              <a:t>  = </a:t>
            </a:r>
            <a:r>
              <a:rPr lang="en-US" dirty="0" err="1"/>
              <a:t>vapour</a:t>
            </a:r>
            <a:r>
              <a:rPr lang="en-US" dirty="0"/>
              <a:t> pressure A when pure x mole fraction A in solution. </a:t>
            </a:r>
            <a:endParaRPr lang="en-US" dirty="0" smtClean="0"/>
          </a:p>
          <a:p>
            <a:pPr marL="0" lvl="0" indent="0">
              <a:buNone/>
            </a:pPr>
            <a:endParaRPr lang="en-US" sz="1600" dirty="0" smtClean="0"/>
          </a:p>
          <a:p>
            <a:pPr lvl="0"/>
            <a:r>
              <a:rPr lang="en-US" dirty="0" smtClean="0"/>
              <a:t>Partial </a:t>
            </a:r>
            <a:r>
              <a:rPr lang="en-US" dirty="0"/>
              <a:t>pressure of P</a:t>
            </a:r>
            <a:r>
              <a:rPr lang="en-US" baseline="-25000" dirty="0"/>
              <a:t>B</a:t>
            </a:r>
            <a:r>
              <a:rPr lang="en-US" dirty="0"/>
              <a:t>  = </a:t>
            </a:r>
            <a:r>
              <a:rPr lang="en-US" dirty="0" err="1"/>
              <a:t>vapour</a:t>
            </a:r>
            <a:r>
              <a:rPr lang="en-US" dirty="0"/>
              <a:t> pressure B when pure x mole fraction B in solution</a:t>
            </a:r>
            <a:r>
              <a:rPr lang="en-US" dirty="0" smtClean="0"/>
              <a:t>.</a:t>
            </a:r>
          </a:p>
          <a:p>
            <a:pPr marL="0" indent="0">
              <a:buNone/>
            </a:pPr>
            <a:endParaRPr lang="en-US" sz="1600" dirty="0" smtClean="0"/>
          </a:p>
          <a:p>
            <a:pPr lvl="0"/>
            <a:r>
              <a:rPr lang="en-US" dirty="0" smtClean="0"/>
              <a:t>Mole </a:t>
            </a:r>
            <a:r>
              <a:rPr lang="en-US" dirty="0"/>
              <a:t>fraction A </a:t>
            </a:r>
            <a:r>
              <a:rPr lang="en-US" dirty="0" smtClean="0"/>
              <a:t>in solution= </a:t>
            </a:r>
            <a:r>
              <a:rPr lang="en-US" dirty="0"/>
              <a:t>moles of A/moles of A + </a:t>
            </a:r>
            <a:r>
              <a:rPr lang="en-US" dirty="0" smtClean="0"/>
              <a:t>B.  </a:t>
            </a:r>
          </a:p>
          <a:p>
            <a:pPr lvl="0"/>
            <a:r>
              <a:rPr lang="en-US" dirty="0"/>
              <a:t>M</a:t>
            </a:r>
            <a:r>
              <a:rPr lang="en-US" dirty="0" smtClean="0"/>
              <a:t>ole </a:t>
            </a:r>
            <a:r>
              <a:rPr lang="en-US" dirty="0"/>
              <a:t>fraction B = moles of B/moles of A + B.</a:t>
            </a:r>
          </a:p>
          <a:p>
            <a:endParaRPr lang="en-US" dirty="0"/>
          </a:p>
        </p:txBody>
      </p:sp>
    </p:spTree>
    <p:extLst>
      <p:ext uri="{BB962C8B-B14F-4D97-AF65-F5344CB8AC3E}">
        <p14:creationId xmlns:p14="http://schemas.microsoft.com/office/powerpoint/2010/main" val="7859147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849"/>
            <a:ext cx="8229600" cy="1143000"/>
          </a:xfrm>
        </p:spPr>
        <p:txBody>
          <a:bodyPr/>
          <a:lstStyle/>
          <a:p>
            <a:r>
              <a:rPr lang="en-US" dirty="0">
                <a:solidFill>
                  <a:srgbClr val="FF0000"/>
                </a:solidFill>
              </a:rPr>
              <a:t>Fractional distillation: main ideas </a:t>
            </a:r>
            <a:endParaRPr lang="en-US" dirty="0"/>
          </a:p>
        </p:txBody>
      </p:sp>
      <p:sp>
        <p:nvSpPr>
          <p:cNvPr id="3" name="Content Placeholder 2"/>
          <p:cNvSpPr>
            <a:spLocks noGrp="1"/>
          </p:cNvSpPr>
          <p:nvPr>
            <p:ph idx="1"/>
          </p:nvPr>
        </p:nvSpPr>
        <p:spPr>
          <a:xfrm>
            <a:off x="457200" y="951152"/>
            <a:ext cx="8229600" cy="5175012"/>
          </a:xfrm>
        </p:spPr>
        <p:txBody>
          <a:bodyPr/>
          <a:lstStyle/>
          <a:p>
            <a:pPr marL="0" lvl="0" indent="0">
              <a:buNone/>
            </a:pPr>
            <a:r>
              <a:rPr lang="en-US" dirty="0"/>
              <a:t>G</a:t>
            </a:r>
            <a:r>
              <a:rPr lang="en-US" dirty="0" smtClean="0"/>
              <a:t>raph from your book shows </a:t>
            </a:r>
            <a:r>
              <a:rPr lang="en-US" dirty="0" err="1"/>
              <a:t>Raoult’s</a:t>
            </a:r>
            <a:r>
              <a:rPr lang="en-US" dirty="0"/>
              <a:t> law. It shows the </a:t>
            </a:r>
            <a:r>
              <a:rPr lang="en-US" dirty="0" err="1"/>
              <a:t>vapour</a:t>
            </a:r>
            <a:r>
              <a:rPr lang="en-US" dirty="0"/>
              <a:t> pressure of a solution of 2 components of different compositions.</a:t>
            </a:r>
          </a:p>
          <a:p>
            <a:endParaRPr lang="en-US" dirty="0"/>
          </a:p>
        </p:txBody>
      </p:sp>
      <p:pic>
        <p:nvPicPr>
          <p:cNvPr id="4" name="Picture 3" descr="Screen Shot 2016-03-17 at 8.47.4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235" y="2387600"/>
            <a:ext cx="7378700" cy="4470400"/>
          </a:xfrm>
          <a:prstGeom prst="rect">
            <a:avLst/>
          </a:prstGeom>
        </p:spPr>
      </p:pic>
      <p:sp>
        <p:nvSpPr>
          <p:cNvPr id="5" name="TextBox 4"/>
          <p:cNvSpPr txBox="1"/>
          <p:nvPr/>
        </p:nvSpPr>
        <p:spPr>
          <a:xfrm>
            <a:off x="6194270" y="2487928"/>
            <a:ext cx="2241860" cy="1200329"/>
          </a:xfrm>
          <a:prstGeom prst="rect">
            <a:avLst/>
          </a:prstGeom>
          <a:noFill/>
        </p:spPr>
        <p:txBody>
          <a:bodyPr wrap="square" rtlCol="0">
            <a:spAutoFit/>
          </a:bodyPr>
          <a:lstStyle/>
          <a:p>
            <a:r>
              <a:rPr lang="en-US" dirty="0" smtClean="0"/>
              <a:t>Component B is more volatile as it has a higher </a:t>
            </a:r>
            <a:r>
              <a:rPr lang="en-US" dirty="0" err="1" smtClean="0"/>
              <a:t>vapour</a:t>
            </a:r>
            <a:r>
              <a:rPr lang="en-US" dirty="0" smtClean="0"/>
              <a:t> pressure</a:t>
            </a:r>
            <a:endParaRPr lang="en-US" dirty="0"/>
          </a:p>
        </p:txBody>
      </p:sp>
    </p:spTree>
    <p:extLst>
      <p:ext uri="{BB962C8B-B14F-4D97-AF65-F5344CB8AC3E}">
        <p14:creationId xmlns:p14="http://schemas.microsoft.com/office/powerpoint/2010/main" val="21569760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0463"/>
            <a:ext cx="8229600" cy="1143000"/>
          </a:xfrm>
        </p:spPr>
        <p:txBody>
          <a:bodyPr>
            <a:normAutofit/>
          </a:bodyPr>
          <a:lstStyle/>
          <a:p>
            <a:r>
              <a:rPr lang="en-US" sz="5400" dirty="0" smtClean="0">
                <a:solidFill>
                  <a:srgbClr val="FF0000"/>
                </a:solidFill>
              </a:rPr>
              <a:t>Drug detection </a:t>
            </a:r>
            <a:endParaRPr lang="en-US" sz="5400" dirty="0">
              <a:solidFill>
                <a:srgbClr val="FF0000"/>
              </a:solidFill>
            </a:endParaRPr>
          </a:p>
        </p:txBody>
      </p:sp>
      <p:sp>
        <p:nvSpPr>
          <p:cNvPr id="3" name="Content Placeholder 2"/>
          <p:cNvSpPr>
            <a:spLocks noGrp="1"/>
          </p:cNvSpPr>
          <p:nvPr>
            <p:ph idx="1"/>
          </p:nvPr>
        </p:nvSpPr>
        <p:spPr>
          <a:xfrm>
            <a:off x="261257" y="1253463"/>
            <a:ext cx="8599714" cy="5408593"/>
          </a:xfrm>
        </p:spPr>
        <p:txBody>
          <a:bodyPr>
            <a:normAutofit fontScale="92500"/>
          </a:bodyPr>
          <a:lstStyle/>
          <a:p>
            <a:pPr marL="0" indent="0">
              <a:buNone/>
            </a:pPr>
            <a:r>
              <a:rPr lang="en-US" sz="4000" dirty="0"/>
              <a:t>IR, mass spectrometry and </a:t>
            </a:r>
            <a:r>
              <a:rPr lang="en-US" sz="4000" baseline="30000" dirty="0" smtClean="0"/>
              <a:t>1</a:t>
            </a:r>
            <a:r>
              <a:rPr lang="en-US" sz="4000" dirty="0" smtClean="0"/>
              <a:t>H </a:t>
            </a:r>
            <a:r>
              <a:rPr lang="en-US" sz="4000" dirty="0"/>
              <a:t>NMR can be used to detect banned or illegal chemicals such as </a:t>
            </a:r>
            <a:r>
              <a:rPr lang="en-US" sz="4000" dirty="0" smtClean="0"/>
              <a:t>steroids (usually synthetic) </a:t>
            </a:r>
            <a:r>
              <a:rPr lang="en-US" sz="4000" dirty="0"/>
              <a:t>in sport as they function as performance-enhancing drugs</a:t>
            </a:r>
            <a:r>
              <a:rPr lang="en-US" sz="4000" dirty="0" smtClean="0"/>
              <a:t>.</a:t>
            </a:r>
          </a:p>
          <a:p>
            <a:pPr marL="0" indent="0">
              <a:buNone/>
            </a:pPr>
            <a:r>
              <a:rPr lang="en-US" sz="4000" dirty="0" smtClean="0"/>
              <a:t>Steroids: lipid molecules (e.g. testosterone, cholesterol) that have 4 fused rings that have 17 carbons (steroidal backbone) – functional groups differ </a:t>
            </a:r>
            <a:endParaRPr lang="en-US" dirty="0"/>
          </a:p>
        </p:txBody>
      </p:sp>
    </p:spTree>
    <p:extLst>
      <p:ext uri="{BB962C8B-B14F-4D97-AF65-F5344CB8AC3E}">
        <p14:creationId xmlns:p14="http://schemas.microsoft.com/office/powerpoint/2010/main" val="19613683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Fractional distillation: main ideas </a:t>
            </a:r>
            <a:endParaRPr lang="en-US" dirty="0"/>
          </a:p>
        </p:txBody>
      </p:sp>
      <p:pic>
        <p:nvPicPr>
          <p:cNvPr id="4" name="Content Placeholder 3" descr="Screen Shot 2016-03-17 at 8.47.48 PM.png"/>
          <p:cNvPicPr>
            <a:picLocks noGrp="1" noChangeAspect="1"/>
          </p:cNvPicPr>
          <p:nvPr>
            <p:ph idx="1"/>
          </p:nvPr>
        </p:nvPicPr>
        <p:blipFill>
          <a:blip r:embed="rId2">
            <a:extLst>
              <a:ext uri="{28A0092B-C50C-407E-A947-70E740481C1C}">
                <a14:useLocalDpi xmlns:a14="http://schemas.microsoft.com/office/drawing/2010/main" val="0"/>
              </a:ext>
            </a:extLst>
          </a:blip>
          <a:srcRect t="4613" b="4613"/>
          <a:stretch>
            <a:fillRect/>
          </a:stretch>
        </p:blipFill>
        <p:spPr>
          <a:xfrm>
            <a:off x="0" y="3006247"/>
            <a:ext cx="5896220" cy="3672323"/>
          </a:xfrm>
        </p:spPr>
      </p:pic>
      <p:pic>
        <p:nvPicPr>
          <p:cNvPr id="5" name="Picture 4" descr="Screen Shot 2016-03-17 at 8.49.5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5966" y="1417638"/>
            <a:ext cx="4738034" cy="3463983"/>
          </a:xfrm>
          <a:prstGeom prst="rect">
            <a:avLst/>
          </a:prstGeom>
        </p:spPr>
      </p:pic>
      <p:sp>
        <p:nvSpPr>
          <p:cNvPr id="7" name="TextBox 6"/>
          <p:cNvSpPr txBox="1"/>
          <p:nvPr/>
        </p:nvSpPr>
        <p:spPr>
          <a:xfrm>
            <a:off x="457200" y="1333047"/>
            <a:ext cx="3715509" cy="1846659"/>
          </a:xfrm>
          <a:prstGeom prst="rect">
            <a:avLst/>
          </a:prstGeom>
          <a:noFill/>
        </p:spPr>
        <p:txBody>
          <a:bodyPr wrap="square" rtlCol="0">
            <a:spAutoFit/>
          </a:bodyPr>
          <a:lstStyle/>
          <a:p>
            <a:pPr lvl="0"/>
            <a:r>
              <a:rPr lang="en-US" sz="2400" dirty="0" smtClean="0"/>
              <a:t>Component B is the </a:t>
            </a:r>
            <a:r>
              <a:rPr lang="en-US" sz="2400" dirty="0"/>
              <a:t>more </a:t>
            </a:r>
            <a:r>
              <a:rPr lang="en-US" sz="2400" dirty="0" smtClean="0"/>
              <a:t>volatile, has a higher </a:t>
            </a:r>
            <a:r>
              <a:rPr lang="en-US" sz="2400" dirty="0" err="1" smtClean="0"/>
              <a:t>vapour</a:t>
            </a:r>
            <a:r>
              <a:rPr lang="en-US" sz="2400" dirty="0" smtClean="0"/>
              <a:t> pressure and a lower </a:t>
            </a:r>
            <a:r>
              <a:rPr lang="en-US" sz="2400" dirty="0"/>
              <a:t>boiling </a:t>
            </a:r>
            <a:r>
              <a:rPr lang="en-US" sz="2400" dirty="0" smtClean="0"/>
              <a:t>point</a:t>
            </a:r>
            <a:r>
              <a:rPr lang="en-US" sz="2400" dirty="0"/>
              <a:t>.</a:t>
            </a:r>
          </a:p>
          <a:p>
            <a:endParaRPr lang="en-US" dirty="0"/>
          </a:p>
        </p:txBody>
      </p:sp>
    </p:spTree>
    <p:extLst>
      <p:ext uri="{BB962C8B-B14F-4D97-AF65-F5344CB8AC3E}">
        <p14:creationId xmlns:p14="http://schemas.microsoft.com/office/powerpoint/2010/main" val="12898981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0441" y="492352"/>
            <a:ext cx="6103559" cy="1143000"/>
          </a:xfrm>
        </p:spPr>
        <p:txBody>
          <a:bodyPr>
            <a:normAutofit fontScale="90000"/>
          </a:bodyPr>
          <a:lstStyle/>
          <a:p>
            <a:r>
              <a:rPr lang="en-US" dirty="0">
                <a:solidFill>
                  <a:srgbClr val="FF0000"/>
                </a:solidFill>
              </a:rPr>
              <a:t>Fractional distillation: main ideas </a:t>
            </a:r>
            <a:endParaRPr lang="en-US" dirty="0"/>
          </a:p>
        </p:txBody>
      </p:sp>
      <p:pic>
        <p:nvPicPr>
          <p:cNvPr id="5" name="Picture 4" descr="Screen Shot 2016-03-17 at 8.49.5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9979" y="1974830"/>
            <a:ext cx="5321177" cy="3998789"/>
          </a:xfrm>
          <a:prstGeom prst="rect">
            <a:avLst/>
          </a:prstGeom>
        </p:spPr>
      </p:pic>
      <p:pic>
        <p:nvPicPr>
          <p:cNvPr id="6" name="Picture 5" descr="Screen Shot 2016-03-17 at 9.03.4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524" y="0"/>
            <a:ext cx="2998221" cy="6858000"/>
          </a:xfrm>
          <a:prstGeom prst="rect">
            <a:avLst/>
          </a:prstGeom>
        </p:spPr>
      </p:pic>
    </p:spTree>
    <p:extLst>
      <p:ext uri="{BB962C8B-B14F-4D97-AF65-F5344CB8AC3E}">
        <p14:creationId xmlns:p14="http://schemas.microsoft.com/office/powerpoint/2010/main" val="40839448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416"/>
            <a:ext cx="8229600" cy="1143000"/>
          </a:xfrm>
        </p:spPr>
        <p:txBody>
          <a:bodyPr/>
          <a:lstStyle/>
          <a:p>
            <a:r>
              <a:rPr lang="en-US" dirty="0" smtClean="0">
                <a:solidFill>
                  <a:srgbClr val="FF0000"/>
                </a:solidFill>
              </a:rPr>
              <a:t>Detection of ethanol: </a:t>
            </a:r>
            <a:r>
              <a:rPr lang="en-US" dirty="0" err="1" smtClean="0">
                <a:solidFill>
                  <a:srgbClr val="FF0000"/>
                </a:solidFill>
              </a:rPr>
              <a:t>breathalyser</a:t>
            </a:r>
            <a:endParaRPr lang="en-US" dirty="0">
              <a:solidFill>
                <a:srgbClr val="FF0000"/>
              </a:solidFill>
            </a:endParaRPr>
          </a:p>
        </p:txBody>
      </p:sp>
      <p:sp>
        <p:nvSpPr>
          <p:cNvPr id="3" name="Content Placeholder 2"/>
          <p:cNvSpPr>
            <a:spLocks noGrp="1"/>
          </p:cNvSpPr>
          <p:nvPr>
            <p:ph idx="1"/>
          </p:nvPr>
        </p:nvSpPr>
        <p:spPr>
          <a:xfrm>
            <a:off x="0" y="1022931"/>
            <a:ext cx="9144000" cy="5595584"/>
          </a:xfrm>
        </p:spPr>
        <p:txBody>
          <a:bodyPr>
            <a:noAutofit/>
          </a:bodyPr>
          <a:lstStyle/>
          <a:p>
            <a:pPr lvl="0"/>
            <a:r>
              <a:rPr lang="en-US" sz="2800" dirty="0" smtClean="0"/>
              <a:t>Ethanol </a:t>
            </a:r>
            <a:r>
              <a:rPr lang="en-US" sz="2800" dirty="0"/>
              <a:t>is sufficiently volatile to pass into the lungs from the bloodstream </a:t>
            </a:r>
            <a:r>
              <a:rPr lang="en-US" sz="2800" dirty="0" smtClean="0"/>
              <a:t>so can </a:t>
            </a:r>
            <a:r>
              <a:rPr lang="en-US" sz="2800" dirty="0"/>
              <a:t>be detected using a breathalyzer which contains acidified potassium dichromate(VI), an oxidizing agent.  </a:t>
            </a:r>
            <a:endParaRPr lang="en-US" sz="2800" dirty="0" smtClean="0"/>
          </a:p>
          <a:p>
            <a:r>
              <a:rPr lang="en-US" sz="2800" dirty="0"/>
              <a:t>D</a:t>
            </a:r>
            <a:r>
              <a:rPr lang="en-US" sz="2800" dirty="0" smtClean="0"/>
              <a:t>irect </a:t>
            </a:r>
            <a:r>
              <a:rPr lang="en-US" sz="2800" dirty="0"/>
              <a:t>relationship between the alcohol content in exhaled air and the alcohol content in the blood</a:t>
            </a:r>
            <a:r>
              <a:rPr lang="en-US" sz="2800" dirty="0" smtClean="0"/>
              <a:t>.</a:t>
            </a:r>
            <a:endParaRPr lang="en-US" sz="2800" dirty="0"/>
          </a:p>
          <a:p>
            <a:pPr lvl="0"/>
            <a:r>
              <a:rPr lang="en-US" sz="2800" dirty="0"/>
              <a:t>In a positive result </a:t>
            </a:r>
            <a:r>
              <a:rPr lang="en-US" sz="2800" dirty="0" smtClean="0"/>
              <a:t>the </a:t>
            </a:r>
            <a:r>
              <a:rPr lang="en-US" sz="2800" dirty="0"/>
              <a:t>potassium dichromate changes form orange (Cr </a:t>
            </a:r>
            <a:r>
              <a:rPr lang="en-US" sz="2800" dirty="0" smtClean="0"/>
              <a:t>(VI) </a:t>
            </a:r>
            <a:r>
              <a:rPr lang="en-US" sz="2800" dirty="0"/>
              <a:t>or +6) to green (Cr </a:t>
            </a:r>
            <a:r>
              <a:rPr lang="en-US" sz="2800" dirty="0" smtClean="0"/>
              <a:t>(III) </a:t>
            </a:r>
            <a:r>
              <a:rPr lang="en-US" sz="2800" dirty="0"/>
              <a:t>or </a:t>
            </a:r>
            <a:r>
              <a:rPr lang="en-US" sz="2800" dirty="0" smtClean="0"/>
              <a:t>+3</a:t>
            </a:r>
            <a:r>
              <a:rPr lang="en-US" sz="2800" dirty="0"/>
              <a:t>) as the chromium in the </a:t>
            </a:r>
            <a:r>
              <a:rPr lang="en-US" sz="2800" dirty="0" smtClean="0"/>
              <a:t>chromate ion </a:t>
            </a:r>
            <a:r>
              <a:rPr lang="en-US" sz="2800" dirty="0"/>
              <a:t>is reduced by the ethanol </a:t>
            </a:r>
            <a:r>
              <a:rPr lang="en-US" sz="2800" dirty="0" smtClean="0"/>
              <a:t>(C = -2 ) and </a:t>
            </a:r>
            <a:r>
              <a:rPr lang="en-US" sz="2800" dirty="0"/>
              <a:t>the ethanol itself oxidized to </a:t>
            </a:r>
            <a:r>
              <a:rPr lang="en-US" sz="2800" dirty="0" err="1" smtClean="0"/>
              <a:t>ethanal</a:t>
            </a:r>
            <a:r>
              <a:rPr lang="en-US" sz="2800" dirty="0" smtClean="0"/>
              <a:t> (C= -1)  and ethanoic acid (C=0) .  </a:t>
            </a:r>
          </a:p>
          <a:p>
            <a:pPr lvl="0"/>
            <a:r>
              <a:rPr lang="en-US" sz="2800" dirty="0" smtClean="0"/>
              <a:t>The </a:t>
            </a:r>
            <a:r>
              <a:rPr lang="en-US" sz="2800" dirty="0"/>
              <a:t>extent of the </a:t>
            </a:r>
            <a:r>
              <a:rPr lang="en-US" sz="2800" dirty="0" err="1"/>
              <a:t>colour</a:t>
            </a:r>
            <a:r>
              <a:rPr lang="en-US" sz="2800" dirty="0"/>
              <a:t> change corresponds to a particular </a:t>
            </a:r>
            <a:r>
              <a:rPr lang="en-US" sz="2800" dirty="0" smtClean="0"/>
              <a:t>ethanol concentration.</a:t>
            </a:r>
            <a:endParaRPr lang="en-US" sz="2800" dirty="0"/>
          </a:p>
        </p:txBody>
      </p:sp>
    </p:spTree>
    <p:extLst>
      <p:ext uri="{BB962C8B-B14F-4D97-AF65-F5344CB8AC3E}">
        <p14:creationId xmlns:p14="http://schemas.microsoft.com/office/powerpoint/2010/main" val="9444724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Detection of ethanol: </a:t>
            </a:r>
            <a:r>
              <a:rPr lang="en-US" dirty="0" err="1" smtClean="0">
                <a:solidFill>
                  <a:srgbClr val="FF0000"/>
                </a:solidFill>
              </a:rPr>
              <a:t>breathalyser</a:t>
            </a:r>
            <a:endParaRPr lang="en-US" dirty="0"/>
          </a:p>
        </p:txBody>
      </p:sp>
      <p:sp>
        <p:nvSpPr>
          <p:cNvPr id="3" name="Content Placeholder 2"/>
          <p:cNvSpPr>
            <a:spLocks noGrp="1"/>
          </p:cNvSpPr>
          <p:nvPr>
            <p:ph idx="1"/>
          </p:nvPr>
        </p:nvSpPr>
        <p:spPr>
          <a:xfrm>
            <a:off x="0" y="1600200"/>
            <a:ext cx="9144000" cy="4834467"/>
          </a:xfrm>
        </p:spPr>
        <p:txBody>
          <a:bodyPr>
            <a:normAutofit/>
          </a:bodyPr>
          <a:lstStyle/>
          <a:p>
            <a:pPr marL="0" lvl="0" indent="0">
              <a:buNone/>
            </a:pPr>
            <a:r>
              <a:rPr lang="en-US" sz="3600" b="1" dirty="0" smtClean="0">
                <a:solidFill>
                  <a:srgbClr val="00B050"/>
                </a:solidFill>
              </a:rPr>
              <a:t>Oxidation</a:t>
            </a:r>
          </a:p>
          <a:p>
            <a:pPr marL="0" indent="0">
              <a:buNone/>
            </a:pPr>
            <a:r>
              <a:rPr lang="en-US" dirty="0"/>
              <a:t> </a:t>
            </a:r>
            <a:r>
              <a:rPr lang="en-US" dirty="0" smtClean="0"/>
              <a:t>   C</a:t>
            </a:r>
            <a:r>
              <a:rPr lang="en-US" baseline="-25000" dirty="0" smtClean="0"/>
              <a:t>2</a:t>
            </a:r>
            <a:r>
              <a:rPr lang="en-US" dirty="0" smtClean="0"/>
              <a:t>H</a:t>
            </a:r>
            <a:r>
              <a:rPr lang="en-US" baseline="-25000" dirty="0" smtClean="0"/>
              <a:t>5</a:t>
            </a:r>
            <a:r>
              <a:rPr lang="en-US" dirty="0" smtClean="0"/>
              <a:t>OH  </a:t>
            </a:r>
            <a:r>
              <a:rPr lang="en-US" dirty="0"/>
              <a:t>+  H</a:t>
            </a:r>
            <a:r>
              <a:rPr lang="en-US" baseline="-25000" dirty="0"/>
              <a:t>2</a:t>
            </a:r>
            <a:r>
              <a:rPr lang="en-US" dirty="0"/>
              <a:t>O  →  CH</a:t>
            </a:r>
            <a:r>
              <a:rPr lang="en-US" baseline="-25000" dirty="0"/>
              <a:t>3</a:t>
            </a:r>
            <a:r>
              <a:rPr lang="en-US" dirty="0"/>
              <a:t>COOH  +  4H</a:t>
            </a:r>
            <a:r>
              <a:rPr lang="en-US" baseline="30000" dirty="0"/>
              <a:t>+</a:t>
            </a:r>
            <a:r>
              <a:rPr lang="en-US" dirty="0"/>
              <a:t> + 4e</a:t>
            </a:r>
            <a:r>
              <a:rPr lang="en-US" baseline="30000" dirty="0" smtClean="0"/>
              <a:t>−</a:t>
            </a:r>
            <a:endParaRPr lang="en-US" dirty="0"/>
          </a:p>
          <a:p>
            <a:pPr marL="0" indent="0">
              <a:buNone/>
            </a:pPr>
            <a:endParaRPr lang="en-US" sz="1800" dirty="0" smtClean="0"/>
          </a:p>
          <a:p>
            <a:pPr marL="0" indent="0">
              <a:buNone/>
            </a:pPr>
            <a:r>
              <a:rPr lang="en-US" sz="3600" b="1" dirty="0" smtClean="0">
                <a:solidFill>
                  <a:srgbClr val="7030A0"/>
                </a:solidFill>
              </a:rPr>
              <a:t>Reduction</a:t>
            </a:r>
          </a:p>
          <a:p>
            <a:pPr marL="0" indent="0">
              <a:buNone/>
            </a:pPr>
            <a:r>
              <a:rPr lang="en-US" dirty="0"/>
              <a:t> </a:t>
            </a:r>
            <a:r>
              <a:rPr lang="en-US" dirty="0" smtClean="0"/>
              <a:t>   Cr</a:t>
            </a:r>
            <a:r>
              <a:rPr lang="en-US" baseline="-25000" dirty="0" smtClean="0"/>
              <a:t>2</a:t>
            </a:r>
            <a:r>
              <a:rPr lang="en-US" dirty="0" smtClean="0"/>
              <a:t>O</a:t>
            </a:r>
            <a:r>
              <a:rPr lang="en-US" baseline="-25000" dirty="0" smtClean="0"/>
              <a:t>7</a:t>
            </a:r>
            <a:r>
              <a:rPr lang="en-US" dirty="0" smtClean="0"/>
              <a:t> </a:t>
            </a:r>
            <a:r>
              <a:rPr lang="en-US" baseline="30000" dirty="0"/>
              <a:t>2−</a:t>
            </a:r>
            <a:r>
              <a:rPr lang="en-US" dirty="0"/>
              <a:t> +   14H</a:t>
            </a:r>
            <a:r>
              <a:rPr lang="en-US" baseline="30000" dirty="0"/>
              <a:t>+</a:t>
            </a:r>
            <a:r>
              <a:rPr lang="en-US" dirty="0"/>
              <a:t> +  6e</a:t>
            </a:r>
            <a:r>
              <a:rPr lang="en-US" baseline="30000" dirty="0"/>
              <a:t>−</a:t>
            </a:r>
            <a:r>
              <a:rPr lang="en-US" dirty="0"/>
              <a:t> → 2Cr</a:t>
            </a:r>
            <a:r>
              <a:rPr lang="en-US" baseline="30000" dirty="0"/>
              <a:t>3+</a:t>
            </a:r>
            <a:r>
              <a:rPr lang="en-US" dirty="0"/>
              <a:t> +</a:t>
            </a:r>
            <a:r>
              <a:rPr lang="en-US" dirty="0" smtClean="0"/>
              <a:t>7H</a:t>
            </a:r>
            <a:r>
              <a:rPr lang="en-US" baseline="-25000" dirty="0" smtClean="0"/>
              <a:t>2</a:t>
            </a:r>
            <a:r>
              <a:rPr lang="en-US" dirty="0" smtClean="0"/>
              <a:t>O</a:t>
            </a:r>
          </a:p>
          <a:p>
            <a:pPr marL="0" indent="0">
              <a:buNone/>
            </a:pPr>
            <a:endParaRPr lang="en-US" sz="2000" dirty="0"/>
          </a:p>
          <a:p>
            <a:pPr marL="0" indent="0">
              <a:buNone/>
            </a:pPr>
            <a:r>
              <a:rPr lang="en-US" sz="4000" b="1" dirty="0" smtClean="0">
                <a:solidFill>
                  <a:schemeClr val="tx2">
                    <a:lumMod val="60000"/>
                    <a:lumOff val="40000"/>
                  </a:schemeClr>
                </a:solidFill>
              </a:rPr>
              <a:t>Overall </a:t>
            </a:r>
          </a:p>
          <a:p>
            <a:pPr marL="0" indent="0">
              <a:buNone/>
            </a:pPr>
            <a:r>
              <a:rPr lang="en-US" dirty="0" smtClean="0"/>
              <a:t>3C</a:t>
            </a:r>
            <a:r>
              <a:rPr lang="en-US" baseline="-25000" dirty="0" smtClean="0"/>
              <a:t>2</a:t>
            </a:r>
            <a:r>
              <a:rPr lang="en-US" dirty="0" smtClean="0"/>
              <a:t>H</a:t>
            </a:r>
            <a:r>
              <a:rPr lang="en-US" baseline="-25000" dirty="0" smtClean="0"/>
              <a:t>5</a:t>
            </a:r>
            <a:r>
              <a:rPr lang="en-US" dirty="0" smtClean="0"/>
              <a:t>OH+16H</a:t>
            </a:r>
            <a:r>
              <a:rPr lang="en-US" baseline="30000" dirty="0"/>
              <a:t>+ </a:t>
            </a:r>
            <a:r>
              <a:rPr lang="en-US" dirty="0" smtClean="0"/>
              <a:t>+2Cr</a:t>
            </a:r>
            <a:r>
              <a:rPr lang="en-US" baseline="-25000" dirty="0" smtClean="0"/>
              <a:t>2</a:t>
            </a:r>
            <a:r>
              <a:rPr lang="en-US" dirty="0" smtClean="0"/>
              <a:t>O</a:t>
            </a:r>
            <a:r>
              <a:rPr lang="en-US" baseline="-25000" dirty="0" smtClean="0"/>
              <a:t>7</a:t>
            </a:r>
            <a:r>
              <a:rPr lang="en-US" baseline="30000" dirty="0" smtClean="0"/>
              <a:t>2</a:t>
            </a:r>
            <a:r>
              <a:rPr lang="en-US" baseline="30000" dirty="0"/>
              <a:t>−</a:t>
            </a:r>
            <a:r>
              <a:rPr lang="en-US" dirty="0"/>
              <a:t> </a:t>
            </a:r>
            <a:r>
              <a:rPr lang="en-US" dirty="0" smtClean="0"/>
              <a:t>→ 3CH</a:t>
            </a:r>
            <a:r>
              <a:rPr lang="en-US" baseline="-25000" dirty="0" smtClean="0"/>
              <a:t>3</a:t>
            </a:r>
            <a:r>
              <a:rPr lang="en-US" dirty="0" smtClean="0"/>
              <a:t>COOH+2Cr</a:t>
            </a:r>
            <a:r>
              <a:rPr lang="en-US" baseline="30000" dirty="0" smtClean="0"/>
              <a:t>3+</a:t>
            </a:r>
            <a:r>
              <a:rPr lang="en-US" dirty="0" smtClean="0"/>
              <a:t>+ 11H</a:t>
            </a:r>
            <a:r>
              <a:rPr lang="en-US" baseline="-25000" dirty="0" smtClean="0"/>
              <a:t>2</a:t>
            </a:r>
            <a:r>
              <a:rPr lang="en-US" dirty="0" smtClean="0"/>
              <a:t>O </a:t>
            </a:r>
            <a:endParaRPr lang="en-US" dirty="0"/>
          </a:p>
          <a:p>
            <a:pPr marL="0" indent="0">
              <a:buNone/>
            </a:pPr>
            <a:endParaRPr lang="en-US" dirty="0"/>
          </a:p>
        </p:txBody>
      </p:sp>
    </p:spTree>
    <p:extLst>
      <p:ext uri="{BB962C8B-B14F-4D97-AF65-F5344CB8AC3E}">
        <p14:creationId xmlns:p14="http://schemas.microsoft.com/office/powerpoint/2010/main" val="23993173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61052"/>
          </a:xfrm>
        </p:spPr>
        <p:txBody>
          <a:bodyPr>
            <a:noAutofit/>
          </a:bodyPr>
          <a:lstStyle/>
          <a:p>
            <a:r>
              <a:rPr lang="en-US" sz="3600" dirty="0" smtClean="0">
                <a:solidFill>
                  <a:srgbClr val="FF0000"/>
                </a:solidFill>
              </a:rPr>
              <a:t>Detection of ethanol in breath: </a:t>
            </a:r>
            <a:r>
              <a:rPr lang="en-US" sz="3600" dirty="0" err="1" smtClean="0">
                <a:solidFill>
                  <a:srgbClr val="FF0000"/>
                </a:solidFill>
              </a:rPr>
              <a:t>intoximeter</a:t>
            </a:r>
            <a:r>
              <a:rPr lang="en-US" sz="3600" dirty="0" smtClean="0">
                <a:solidFill>
                  <a:srgbClr val="FF0000"/>
                </a:solidFill>
              </a:rPr>
              <a:t> using a fuel cell</a:t>
            </a:r>
            <a:endParaRPr lang="en-US" sz="3600" dirty="0"/>
          </a:p>
        </p:txBody>
      </p:sp>
      <p:sp>
        <p:nvSpPr>
          <p:cNvPr id="3" name="Content Placeholder 2"/>
          <p:cNvSpPr>
            <a:spLocks noGrp="1"/>
          </p:cNvSpPr>
          <p:nvPr>
            <p:ph idx="1"/>
          </p:nvPr>
        </p:nvSpPr>
        <p:spPr>
          <a:xfrm>
            <a:off x="197556" y="1461052"/>
            <a:ext cx="8946444" cy="5715000"/>
          </a:xfrm>
        </p:spPr>
        <p:txBody>
          <a:bodyPr>
            <a:normAutofit/>
          </a:bodyPr>
          <a:lstStyle/>
          <a:p>
            <a:r>
              <a:rPr lang="en-US" dirty="0" smtClean="0"/>
              <a:t>Cell = 2 platinum electrodes and an acid electrolyte; uses electrochemistry.</a:t>
            </a:r>
          </a:p>
          <a:p>
            <a:r>
              <a:rPr lang="en-US" dirty="0" smtClean="0"/>
              <a:t>Breath is passed over cell.</a:t>
            </a:r>
          </a:p>
          <a:p>
            <a:r>
              <a:rPr lang="en-US" b="1" dirty="0" smtClean="0">
                <a:solidFill>
                  <a:srgbClr val="00B050"/>
                </a:solidFill>
              </a:rPr>
              <a:t>Anode</a:t>
            </a:r>
            <a:r>
              <a:rPr lang="en-US" dirty="0" smtClean="0"/>
              <a:t>: C</a:t>
            </a:r>
            <a:r>
              <a:rPr lang="en-US" baseline="-25000" dirty="0" smtClean="0"/>
              <a:t>2</a:t>
            </a:r>
            <a:r>
              <a:rPr lang="en-US" dirty="0" smtClean="0"/>
              <a:t>H</a:t>
            </a:r>
            <a:r>
              <a:rPr lang="en-US" baseline="-25000" dirty="0" smtClean="0"/>
              <a:t>5</a:t>
            </a:r>
            <a:r>
              <a:rPr lang="en-US" dirty="0" smtClean="0"/>
              <a:t>OH + H</a:t>
            </a:r>
            <a:r>
              <a:rPr lang="en-US" baseline="-25000" dirty="0" smtClean="0"/>
              <a:t>2</a:t>
            </a:r>
            <a:r>
              <a:rPr lang="en-US" dirty="0" smtClean="0"/>
              <a:t>O  </a:t>
            </a:r>
            <a:r>
              <a:rPr lang="en-US" dirty="0"/>
              <a:t>→  CH</a:t>
            </a:r>
            <a:r>
              <a:rPr lang="en-US" baseline="-25000" dirty="0"/>
              <a:t>3</a:t>
            </a:r>
            <a:r>
              <a:rPr lang="en-US" dirty="0"/>
              <a:t>COOH  +  </a:t>
            </a:r>
            <a:r>
              <a:rPr lang="en-US" dirty="0" smtClean="0"/>
              <a:t>4H</a:t>
            </a:r>
            <a:r>
              <a:rPr lang="en-US" baseline="30000" dirty="0" smtClean="0"/>
              <a:t>+</a:t>
            </a:r>
            <a:r>
              <a:rPr lang="en-US" dirty="0" smtClean="0"/>
              <a:t> + 4e</a:t>
            </a:r>
            <a:r>
              <a:rPr lang="en-US" baseline="30000" dirty="0" smtClean="0"/>
              <a:t>-</a:t>
            </a:r>
          </a:p>
          <a:p>
            <a:r>
              <a:rPr lang="en-US" b="1" dirty="0" smtClean="0">
                <a:solidFill>
                  <a:srgbClr val="7030A0"/>
                </a:solidFill>
              </a:rPr>
              <a:t>Cathode</a:t>
            </a:r>
            <a:r>
              <a:rPr lang="en-US" dirty="0" smtClean="0"/>
              <a:t>: O</a:t>
            </a:r>
            <a:r>
              <a:rPr lang="en-US" baseline="-25000" dirty="0" smtClean="0"/>
              <a:t>2 </a:t>
            </a:r>
            <a:r>
              <a:rPr lang="en-US" dirty="0" smtClean="0"/>
              <a:t>+  4H</a:t>
            </a:r>
            <a:r>
              <a:rPr lang="en-US" baseline="30000" dirty="0" smtClean="0"/>
              <a:t>+</a:t>
            </a:r>
            <a:r>
              <a:rPr lang="en-US" dirty="0" smtClean="0"/>
              <a:t> + 4e</a:t>
            </a:r>
            <a:r>
              <a:rPr lang="en-US" baseline="30000" dirty="0" smtClean="0"/>
              <a:t>-</a:t>
            </a:r>
            <a:r>
              <a:rPr lang="en-US" dirty="0" smtClean="0"/>
              <a:t>  → 2H</a:t>
            </a:r>
            <a:r>
              <a:rPr lang="en-US" baseline="-25000" dirty="0" smtClean="0"/>
              <a:t>2</a:t>
            </a:r>
            <a:r>
              <a:rPr lang="en-US" dirty="0" smtClean="0"/>
              <a:t>O</a:t>
            </a:r>
          </a:p>
          <a:p>
            <a:r>
              <a:rPr lang="en-US" dirty="0" smtClean="0"/>
              <a:t>Current flows from anode (ox) to cathode (red)</a:t>
            </a:r>
            <a:endParaRPr lang="en-US" dirty="0"/>
          </a:p>
          <a:p>
            <a:r>
              <a:rPr lang="en-US" b="1" dirty="0" smtClean="0">
                <a:solidFill>
                  <a:schemeClr val="accent1">
                    <a:lumMod val="75000"/>
                  </a:schemeClr>
                </a:solidFill>
              </a:rPr>
              <a:t>Overall</a:t>
            </a:r>
            <a:r>
              <a:rPr lang="en-US" dirty="0" smtClean="0"/>
              <a:t>: C</a:t>
            </a:r>
            <a:r>
              <a:rPr lang="en-US" baseline="-25000" dirty="0" smtClean="0"/>
              <a:t>2</a:t>
            </a:r>
            <a:r>
              <a:rPr lang="en-US" dirty="0" smtClean="0"/>
              <a:t>H</a:t>
            </a:r>
            <a:r>
              <a:rPr lang="en-US" baseline="-25000" dirty="0" smtClean="0"/>
              <a:t>5</a:t>
            </a:r>
            <a:r>
              <a:rPr lang="en-US" dirty="0" smtClean="0"/>
              <a:t>OH  </a:t>
            </a:r>
            <a:r>
              <a:rPr lang="en-US" dirty="0"/>
              <a:t>+  O</a:t>
            </a:r>
            <a:r>
              <a:rPr lang="en-US" baseline="-25000" dirty="0"/>
              <a:t>2</a:t>
            </a:r>
            <a:r>
              <a:rPr lang="en-US" dirty="0"/>
              <a:t>  →  CH</a:t>
            </a:r>
            <a:r>
              <a:rPr lang="en-US" baseline="-25000" dirty="0"/>
              <a:t>3</a:t>
            </a:r>
            <a:r>
              <a:rPr lang="en-US" dirty="0"/>
              <a:t>COOH  +  H</a:t>
            </a:r>
            <a:r>
              <a:rPr lang="en-US" baseline="-25000" dirty="0"/>
              <a:t>2</a:t>
            </a:r>
            <a:r>
              <a:rPr lang="en-US" dirty="0"/>
              <a:t>O</a:t>
            </a:r>
          </a:p>
          <a:p>
            <a:r>
              <a:rPr lang="en-US" dirty="0" smtClean="0"/>
              <a:t>The </a:t>
            </a:r>
            <a:r>
              <a:rPr lang="en-US" dirty="0"/>
              <a:t>voltage of the current can be used to measure the </a:t>
            </a:r>
            <a:r>
              <a:rPr lang="en-US" dirty="0" smtClean="0"/>
              <a:t>ethanol concentration</a:t>
            </a:r>
            <a:r>
              <a:rPr lang="en-US" dirty="0"/>
              <a:t>.</a:t>
            </a:r>
          </a:p>
          <a:p>
            <a:endParaRPr lang="en-US" dirty="0"/>
          </a:p>
        </p:txBody>
      </p:sp>
    </p:spTree>
    <p:extLst>
      <p:ext uri="{BB962C8B-B14F-4D97-AF65-F5344CB8AC3E}">
        <p14:creationId xmlns:p14="http://schemas.microsoft.com/office/powerpoint/2010/main" val="39027029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3313"/>
            <a:ext cx="8229600" cy="1143000"/>
          </a:xfrm>
        </p:spPr>
        <p:txBody>
          <a:bodyPr>
            <a:normAutofit fontScale="90000"/>
          </a:bodyPr>
          <a:lstStyle/>
          <a:p>
            <a:r>
              <a:rPr lang="en-US" dirty="0">
                <a:solidFill>
                  <a:srgbClr val="FF0000"/>
                </a:solidFill>
              </a:rPr>
              <a:t>Detection of ethanol in </a:t>
            </a:r>
            <a:r>
              <a:rPr lang="en-US" dirty="0" smtClean="0">
                <a:solidFill>
                  <a:srgbClr val="FF0000"/>
                </a:solidFill>
              </a:rPr>
              <a:t>breath using a fuel cell: reactions</a:t>
            </a:r>
            <a:endParaRPr lang="en-US" dirty="0"/>
          </a:p>
        </p:txBody>
      </p:sp>
      <p:sp>
        <p:nvSpPr>
          <p:cNvPr id="3" name="Content Placeholder 2"/>
          <p:cNvSpPr>
            <a:spLocks noGrp="1"/>
          </p:cNvSpPr>
          <p:nvPr>
            <p:ph idx="1"/>
          </p:nvPr>
        </p:nvSpPr>
        <p:spPr>
          <a:xfrm>
            <a:off x="457200" y="1927388"/>
            <a:ext cx="8445444" cy="4930612"/>
          </a:xfrm>
        </p:spPr>
        <p:txBody>
          <a:bodyPr/>
          <a:lstStyle/>
          <a:p>
            <a:pPr marL="0" indent="0">
              <a:buNone/>
            </a:pPr>
            <a:r>
              <a:rPr lang="en-US" dirty="0" smtClean="0"/>
              <a:t>Anode:</a:t>
            </a:r>
          </a:p>
          <a:p>
            <a:pPr marL="0" indent="0">
              <a:buNone/>
            </a:pPr>
            <a:r>
              <a:rPr lang="en-US" dirty="0" smtClean="0"/>
              <a:t>C</a:t>
            </a:r>
            <a:r>
              <a:rPr lang="en-US" baseline="-25000" dirty="0" smtClean="0"/>
              <a:t>2</a:t>
            </a:r>
            <a:r>
              <a:rPr lang="en-US" dirty="0" smtClean="0"/>
              <a:t>H</a:t>
            </a:r>
            <a:r>
              <a:rPr lang="en-US" baseline="-25000" dirty="0" smtClean="0"/>
              <a:t>5</a:t>
            </a:r>
            <a:r>
              <a:rPr lang="en-US" dirty="0" smtClean="0"/>
              <a:t>OH</a:t>
            </a:r>
            <a:r>
              <a:rPr lang="en-US" dirty="0"/>
              <a:t>(g) + H</a:t>
            </a:r>
            <a:r>
              <a:rPr lang="en-US" baseline="-25000" dirty="0"/>
              <a:t>2</a:t>
            </a:r>
            <a:r>
              <a:rPr lang="en-US" dirty="0"/>
              <a:t>O(l</a:t>
            </a:r>
            <a:r>
              <a:rPr lang="en-US" dirty="0" smtClean="0"/>
              <a:t>)→ </a:t>
            </a:r>
            <a:r>
              <a:rPr lang="en-US" dirty="0"/>
              <a:t>CH</a:t>
            </a:r>
            <a:r>
              <a:rPr lang="en-US" baseline="-25000" dirty="0"/>
              <a:t>3</a:t>
            </a:r>
            <a:r>
              <a:rPr lang="en-US" dirty="0"/>
              <a:t>COOH(l) + 4H</a:t>
            </a:r>
            <a:r>
              <a:rPr lang="en-US" baseline="30000" dirty="0"/>
              <a:t>+</a:t>
            </a:r>
            <a:r>
              <a:rPr lang="en-US" dirty="0"/>
              <a:t>(</a:t>
            </a:r>
            <a:r>
              <a:rPr lang="en-US" dirty="0" err="1"/>
              <a:t>aq</a:t>
            </a:r>
            <a:r>
              <a:rPr lang="en-US" dirty="0" smtClean="0"/>
              <a:t>)+ </a:t>
            </a:r>
            <a:r>
              <a:rPr lang="en-US" dirty="0"/>
              <a:t>4e</a:t>
            </a:r>
            <a:r>
              <a:rPr lang="en-US" baseline="30000" dirty="0"/>
              <a:t>– </a:t>
            </a:r>
            <a:endParaRPr lang="en-US" baseline="30000" dirty="0" smtClean="0"/>
          </a:p>
          <a:p>
            <a:pPr marL="0" indent="0">
              <a:buNone/>
            </a:pPr>
            <a:endParaRPr lang="en-US" baseline="30000" dirty="0"/>
          </a:p>
          <a:p>
            <a:pPr marL="0" indent="0">
              <a:buNone/>
            </a:pPr>
            <a:r>
              <a:rPr lang="en-US" dirty="0" smtClean="0"/>
              <a:t>Cathode:</a:t>
            </a:r>
          </a:p>
          <a:p>
            <a:pPr marL="0" indent="0">
              <a:buNone/>
            </a:pPr>
            <a:r>
              <a:rPr lang="en-US" dirty="0"/>
              <a:t>O</a:t>
            </a:r>
            <a:r>
              <a:rPr lang="en-US" baseline="-25000" dirty="0"/>
              <a:t>2</a:t>
            </a:r>
            <a:r>
              <a:rPr lang="en-US" dirty="0"/>
              <a:t>(g) + 4H</a:t>
            </a:r>
            <a:r>
              <a:rPr lang="en-US" baseline="30000" dirty="0"/>
              <a:t>+</a:t>
            </a:r>
            <a:r>
              <a:rPr lang="en-US" dirty="0"/>
              <a:t>(</a:t>
            </a:r>
            <a:r>
              <a:rPr lang="en-US" dirty="0" err="1"/>
              <a:t>aq</a:t>
            </a:r>
            <a:r>
              <a:rPr lang="en-US" dirty="0"/>
              <a:t>) + 4e</a:t>
            </a:r>
            <a:r>
              <a:rPr lang="en-US" baseline="30000" dirty="0"/>
              <a:t>–</a:t>
            </a:r>
            <a:r>
              <a:rPr lang="en-US" dirty="0"/>
              <a:t> → 2H</a:t>
            </a:r>
            <a:r>
              <a:rPr lang="en-US" baseline="-25000" dirty="0"/>
              <a:t>2</a:t>
            </a:r>
            <a:r>
              <a:rPr lang="en-US" dirty="0"/>
              <a:t>O(l) </a:t>
            </a:r>
            <a:endParaRPr lang="en-US" dirty="0" smtClean="0"/>
          </a:p>
          <a:p>
            <a:pPr marL="0" indent="0">
              <a:buNone/>
            </a:pPr>
            <a:endParaRPr lang="en-US" dirty="0"/>
          </a:p>
          <a:p>
            <a:pPr marL="0" indent="0">
              <a:buNone/>
            </a:pPr>
            <a:r>
              <a:rPr lang="en-US" dirty="0" smtClean="0"/>
              <a:t>Current flows from anode to cathode</a:t>
            </a:r>
            <a:endParaRPr lang="en-US" dirty="0"/>
          </a:p>
          <a:p>
            <a:pPr marL="0" indent="0">
              <a:buNone/>
            </a:pPr>
            <a:endParaRPr lang="en-US" dirty="0"/>
          </a:p>
          <a:p>
            <a:endParaRPr lang="en-US" dirty="0"/>
          </a:p>
        </p:txBody>
      </p:sp>
      <p:pic>
        <p:nvPicPr>
          <p:cNvPr id="4" name="Picture 3"/>
          <p:cNvPicPr>
            <a:picLocks noChangeAspect="1"/>
          </p:cNvPicPr>
          <p:nvPr/>
        </p:nvPicPr>
        <p:blipFill>
          <a:blip r:embed="rId2"/>
          <a:stretch>
            <a:fillRect/>
          </a:stretch>
        </p:blipFill>
        <p:spPr>
          <a:xfrm>
            <a:off x="5915995" y="3253477"/>
            <a:ext cx="2986649" cy="1926870"/>
          </a:xfrm>
          <a:prstGeom prst="rect">
            <a:avLst/>
          </a:prstGeom>
        </p:spPr>
      </p:pic>
      <p:pic>
        <p:nvPicPr>
          <p:cNvPr id="6" name="Picture 5"/>
          <p:cNvPicPr>
            <a:picLocks noChangeAspect="1"/>
          </p:cNvPicPr>
          <p:nvPr/>
        </p:nvPicPr>
        <p:blipFill>
          <a:blip r:embed="rId3"/>
          <a:stretch>
            <a:fillRect/>
          </a:stretch>
        </p:blipFill>
        <p:spPr>
          <a:xfrm>
            <a:off x="7106405" y="4625991"/>
            <a:ext cx="2037595" cy="2125105"/>
          </a:xfrm>
          <a:prstGeom prst="rect">
            <a:avLst/>
          </a:prstGeom>
        </p:spPr>
      </p:pic>
    </p:spTree>
    <p:extLst>
      <p:ext uri="{BB962C8B-B14F-4D97-AF65-F5344CB8AC3E}">
        <p14:creationId xmlns:p14="http://schemas.microsoft.com/office/powerpoint/2010/main" val="3889311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628" y="-184275"/>
            <a:ext cx="8229600" cy="1143000"/>
          </a:xfrm>
        </p:spPr>
        <p:txBody>
          <a:bodyPr/>
          <a:lstStyle/>
          <a:p>
            <a:r>
              <a:rPr lang="en-US" dirty="0"/>
              <a:t>S</a:t>
            </a:r>
            <a:r>
              <a:rPr lang="en-US" dirty="0" smtClean="0"/>
              <a:t>teroids</a:t>
            </a:r>
            <a:endParaRPr lang="en-US" dirty="0"/>
          </a:p>
        </p:txBody>
      </p:sp>
      <p:sp>
        <p:nvSpPr>
          <p:cNvPr id="3" name="Content Placeholder 2"/>
          <p:cNvSpPr>
            <a:spLocks noGrp="1"/>
          </p:cNvSpPr>
          <p:nvPr>
            <p:ph idx="1"/>
          </p:nvPr>
        </p:nvSpPr>
        <p:spPr>
          <a:xfrm>
            <a:off x="0" y="718457"/>
            <a:ext cx="8948057" cy="5595257"/>
          </a:xfrm>
        </p:spPr>
        <p:txBody>
          <a:bodyPr/>
          <a:lstStyle/>
          <a:p>
            <a:r>
              <a:rPr lang="en-US" dirty="0" smtClean="0"/>
              <a:t>Anabolic steroids promote muscle growth</a:t>
            </a:r>
          </a:p>
          <a:p>
            <a:r>
              <a:rPr lang="en-US" dirty="0" smtClean="0"/>
              <a:t>Example: testosterone (natural)</a:t>
            </a:r>
            <a:r>
              <a:rPr lang="en-US" dirty="0"/>
              <a:t> </a:t>
            </a:r>
            <a:r>
              <a:rPr lang="en-US" dirty="0" err="1"/>
              <a:t>nandrolone</a:t>
            </a:r>
            <a:r>
              <a:rPr lang="en-US" dirty="0"/>
              <a:t> (</a:t>
            </a:r>
            <a:r>
              <a:rPr lang="en-US" dirty="0" smtClean="0"/>
              <a:t>synthetic form testosterone)</a:t>
            </a:r>
            <a:endParaRPr lang="en-US" dirty="0"/>
          </a:p>
        </p:txBody>
      </p:sp>
      <p:pic>
        <p:nvPicPr>
          <p:cNvPr id="4" name="Picture 3"/>
          <p:cNvPicPr>
            <a:picLocks noChangeAspect="1"/>
          </p:cNvPicPr>
          <p:nvPr/>
        </p:nvPicPr>
        <p:blipFill>
          <a:blip r:embed="rId2"/>
          <a:stretch>
            <a:fillRect/>
          </a:stretch>
        </p:blipFill>
        <p:spPr>
          <a:xfrm>
            <a:off x="2177142" y="2286000"/>
            <a:ext cx="6052457" cy="4202668"/>
          </a:xfrm>
          <a:prstGeom prst="rect">
            <a:avLst/>
          </a:prstGeom>
        </p:spPr>
      </p:pic>
      <p:sp>
        <p:nvSpPr>
          <p:cNvPr id="5" name="TextBox 4"/>
          <p:cNvSpPr txBox="1"/>
          <p:nvPr/>
        </p:nvSpPr>
        <p:spPr>
          <a:xfrm>
            <a:off x="1023256" y="6488668"/>
            <a:ext cx="7206343" cy="369332"/>
          </a:xfrm>
          <a:prstGeom prst="rect">
            <a:avLst/>
          </a:prstGeom>
          <a:noFill/>
        </p:spPr>
        <p:txBody>
          <a:bodyPr wrap="square" rtlCol="0">
            <a:spAutoFit/>
          </a:bodyPr>
          <a:lstStyle/>
          <a:p>
            <a:r>
              <a:rPr lang="en-US" dirty="0"/>
              <a:t>https://</a:t>
            </a:r>
            <a:r>
              <a:rPr lang="en-US" dirty="0" err="1"/>
              <a:t>www.suggest-keywords.com</a:t>
            </a:r>
            <a:r>
              <a:rPr lang="en-US" dirty="0"/>
              <a:t>/c3Rlcm9sICBzdHJ1Y3R1cmU/</a:t>
            </a:r>
          </a:p>
        </p:txBody>
      </p:sp>
    </p:spTree>
    <p:extLst>
      <p:ext uri="{BB962C8B-B14F-4D97-AF65-F5344CB8AC3E}">
        <p14:creationId xmlns:p14="http://schemas.microsoft.com/office/powerpoint/2010/main" val="20002595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686800" cy="1143000"/>
          </a:xfrm>
        </p:spPr>
        <p:txBody>
          <a:bodyPr>
            <a:normAutofit/>
          </a:bodyPr>
          <a:lstStyle/>
          <a:p>
            <a:r>
              <a:rPr lang="en-US" sz="5400" dirty="0" smtClean="0">
                <a:solidFill>
                  <a:srgbClr val="FF0000"/>
                </a:solidFill>
              </a:rPr>
              <a:t>Detection of steroids in sport</a:t>
            </a:r>
            <a:endParaRPr lang="en-US" sz="5400" dirty="0">
              <a:solidFill>
                <a:srgbClr val="FF0000"/>
              </a:solidFill>
            </a:endParaRPr>
          </a:p>
        </p:txBody>
      </p:sp>
      <p:sp>
        <p:nvSpPr>
          <p:cNvPr id="3" name="Content Placeholder 2"/>
          <p:cNvSpPr>
            <a:spLocks noGrp="1"/>
          </p:cNvSpPr>
          <p:nvPr>
            <p:ph idx="1"/>
          </p:nvPr>
        </p:nvSpPr>
        <p:spPr>
          <a:xfrm>
            <a:off x="457200" y="1417638"/>
            <a:ext cx="8229600" cy="5157333"/>
          </a:xfrm>
        </p:spPr>
        <p:txBody>
          <a:bodyPr>
            <a:normAutofit/>
          </a:bodyPr>
          <a:lstStyle/>
          <a:p>
            <a:r>
              <a:rPr lang="en-US" sz="4400" dirty="0" smtClean="0"/>
              <a:t>Gas chromatography - GC</a:t>
            </a:r>
          </a:p>
          <a:p>
            <a:r>
              <a:rPr lang="en-US" sz="4400" dirty="0" smtClean="0"/>
              <a:t>Mass spectrometry</a:t>
            </a:r>
            <a:endParaRPr lang="en-US" sz="4400" dirty="0"/>
          </a:p>
        </p:txBody>
      </p:sp>
      <p:pic>
        <p:nvPicPr>
          <p:cNvPr id="4" name="Picture 3"/>
          <p:cNvPicPr>
            <a:picLocks noChangeAspect="1"/>
          </p:cNvPicPr>
          <p:nvPr/>
        </p:nvPicPr>
        <p:blipFill>
          <a:blip r:embed="rId2"/>
          <a:stretch>
            <a:fillRect/>
          </a:stretch>
        </p:blipFill>
        <p:spPr>
          <a:xfrm>
            <a:off x="283030" y="3287485"/>
            <a:ext cx="4136570" cy="3287486"/>
          </a:xfrm>
          <a:prstGeom prst="rect">
            <a:avLst/>
          </a:prstGeom>
        </p:spPr>
      </p:pic>
      <p:pic>
        <p:nvPicPr>
          <p:cNvPr id="5" name="Picture 4"/>
          <p:cNvPicPr>
            <a:picLocks noChangeAspect="1"/>
          </p:cNvPicPr>
          <p:nvPr/>
        </p:nvPicPr>
        <p:blipFill>
          <a:blip r:embed="rId3"/>
          <a:stretch>
            <a:fillRect/>
          </a:stretch>
        </p:blipFill>
        <p:spPr>
          <a:xfrm>
            <a:off x="4724400" y="3048000"/>
            <a:ext cx="4136570" cy="3352800"/>
          </a:xfrm>
          <a:prstGeom prst="rect">
            <a:avLst/>
          </a:prstGeom>
        </p:spPr>
      </p:pic>
    </p:spTree>
    <p:extLst>
      <p:ext uri="{BB962C8B-B14F-4D97-AF65-F5344CB8AC3E}">
        <p14:creationId xmlns:p14="http://schemas.microsoft.com/office/powerpoint/2010/main" val="727381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971"/>
            <a:ext cx="8229600" cy="1143000"/>
          </a:xfrm>
        </p:spPr>
        <p:txBody>
          <a:bodyPr>
            <a:normAutofit/>
          </a:bodyPr>
          <a:lstStyle/>
          <a:p>
            <a:r>
              <a:rPr lang="en-US" dirty="0" smtClean="0">
                <a:solidFill>
                  <a:srgbClr val="FF0000"/>
                </a:solidFill>
              </a:rPr>
              <a:t>Gas chromatography – GC-MS</a:t>
            </a:r>
            <a:endParaRPr lang="en-US" dirty="0">
              <a:solidFill>
                <a:srgbClr val="FF0000"/>
              </a:solidFill>
            </a:endParaRPr>
          </a:p>
        </p:txBody>
      </p:sp>
      <p:sp>
        <p:nvSpPr>
          <p:cNvPr id="3" name="Content Placeholder 2"/>
          <p:cNvSpPr>
            <a:spLocks noGrp="1"/>
          </p:cNvSpPr>
          <p:nvPr>
            <p:ph idx="1"/>
          </p:nvPr>
        </p:nvSpPr>
        <p:spPr>
          <a:xfrm>
            <a:off x="0" y="987778"/>
            <a:ext cx="9144000" cy="5870221"/>
          </a:xfrm>
        </p:spPr>
        <p:txBody>
          <a:bodyPr>
            <a:normAutofit/>
          </a:bodyPr>
          <a:lstStyle/>
          <a:p>
            <a:r>
              <a:rPr lang="en-US" dirty="0"/>
              <a:t>U</a:t>
            </a:r>
            <a:r>
              <a:rPr lang="en-US" dirty="0" smtClean="0"/>
              <a:t>sed </a:t>
            </a:r>
            <a:r>
              <a:rPr lang="en-US" dirty="0"/>
              <a:t>to separate and identify the components in a mixture such as blood and urine. </a:t>
            </a:r>
            <a:endParaRPr lang="en-US" dirty="0" smtClean="0"/>
          </a:p>
          <a:p>
            <a:r>
              <a:rPr lang="en-US" dirty="0"/>
              <a:t>R</a:t>
            </a:r>
            <a:r>
              <a:rPr lang="en-US" dirty="0" smtClean="0"/>
              <a:t>elies </a:t>
            </a:r>
            <a:r>
              <a:rPr lang="en-US" dirty="0"/>
              <a:t>on the different components in the mixture </a:t>
            </a:r>
            <a:r>
              <a:rPr lang="en-US" dirty="0" smtClean="0"/>
              <a:t>having </a:t>
            </a:r>
            <a:r>
              <a:rPr lang="en-US" dirty="0"/>
              <a:t>different </a:t>
            </a:r>
            <a:r>
              <a:rPr lang="en-US" dirty="0" smtClean="0"/>
              <a:t>affinities </a:t>
            </a:r>
            <a:r>
              <a:rPr lang="en-US" dirty="0"/>
              <a:t>for two different phases, a mobile phase (a gas medium) and a stationary phase (made up of a liquid). </a:t>
            </a:r>
            <a:endParaRPr lang="en-US" dirty="0" smtClean="0"/>
          </a:p>
          <a:p>
            <a:r>
              <a:rPr lang="en-US" dirty="0" smtClean="0"/>
              <a:t>The different affinities depend </a:t>
            </a:r>
            <a:r>
              <a:rPr lang="en-US" dirty="0"/>
              <a:t>on its boiling point/volatility and its solubility in both the gas and the </a:t>
            </a:r>
            <a:r>
              <a:rPr lang="en-US" dirty="0" smtClean="0"/>
              <a:t>liquid</a:t>
            </a:r>
          </a:p>
          <a:p>
            <a:r>
              <a:rPr lang="en-US" dirty="0" smtClean="0"/>
              <a:t>Affinities determine </a:t>
            </a:r>
            <a:r>
              <a:rPr lang="en-US" dirty="0"/>
              <a:t>the rate </a:t>
            </a:r>
            <a:r>
              <a:rPr lang="en-US" dirty="0" smtClean="0"/>
              <a:t>(= retention time) at </a:t>
            </a:r>
            <a:r>
              <a:rPr lang="en-US" dirty="0"/>
              <a:t>which it passes through the stationary </a:t>
            </a:r>
            <a:r>
              <a:rPr lang="en-US" dirty="0" smtClean="0"/>
              <a:t>phase</a:t>
            </a:r>
            <a:endParaRPr lang="en-US" dirty="0"/>
          </a:p>
          <a:p>
            <a:endParaRPr lang="en-US" dirty="0"/>
          </a:p>
        </p:txBody>
      </p:sp>
    </p:spTree>
    <p:extLst>
      <p:ext uri="{BB962C8B-B14F-4D97-AF65-F5344CB8AC3E}">
        <p14:creationId xmlns:p14="http://schemas.microsoft.com/office/powerpoint/2010/main" val="40223006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156"/>
            <a:ext cx="8229600" cy="684918"/>
          </a:xfrm>
        </p:spPr>
        <p:txBody>
          <a:bodyPr>
            <a:normAutofit fontScale="90000"/>
          </a:bodyPr>
          <a:lstStyle/>
          <a:p>
            <a:r>
              <a:rPr lang="en-US" dirty="0" smtClean="0">
                <a:solidFill>
                  <a:srgbClr val="FF0000"/>
                </a:solidFill>
              </a:rPr>
              <a:t>Gas chromatography: how?</a:t>
            </a:r>
            <a:endParaRPr lang="en-US" dirty="0"/>
          </a:p>
        </p:txBody>
      </p:sp>
      <p:sp>
        <p:nvSpPr>
          <p:cNvPr id="3" name="Content Placeholder 2"/>
          <p:cNvSpPr>
            <a:spLocks noGrp="1"/>
          </p:cNvSpPr>
          <p:nvPr>
            <p:ph idx="1"/>
          </p:nvPr>
        </p:nvSpPr>
        <p:spPr>
          <a:xfrm>
            <a:off x="0" y="730074"/>
            <a:ext cx="9144000" cy="6127926"/>
          </a:xfrm>
        </p:spPr>
        <p:txBody>
          <a:bodyPr>
            <a:normAutofit fontScale="92500" lnSpcReduction="20000"/>
          </a:bodyPr>
          <a:lstStyle/>
          <a:p>
            <a:r>
              <a:rPr lang="en-US" dirty="0"/>
              <a:t>The mixture sample is heated (boiling point) and mixed with the gas phase (solubility) and injected in the gas chromatography column. </a:t>
            </a:r>
            <a:endParaRPr lang="en-US" dirty="0" smtClean="0"/>
          </a:p>
          <a:p>
            <a:r>
              <a:rPr lang="en-US" dirty="0" smtClean="0"/>
              <a:t>Each </a:t>
            </a:r>
            <a:r>
              <a:rPr lang="en-US" dirty="0"/>
              <a:t>component travels though the column at a rate depending on their volatility and solubility in both </a:t>
            </a:r>
            <a:r>
              <a:rPr lang="en-US" dirty="0" smtClean="0"/>
              <a:t>phases (affinity). The components partitions itself between both phases.</a:t>
            </a:r>
            <a:endParaRPr lang="en-US" dirty="0"/>
          </a:p>
          <a:p>
            <a:r>
              <a:rPr lang="en-US" dirty="0"/>
              <a:t>A detector measures the </a:t>
            </a:r>
            <a:r>
              <a:rPr lang="en-US" dirty="0" smtClean="0"/>
              <a:t>time - retention time - </a:t>
            </a:r>
            <a:r>
              <a:rPr lang="en-US" dirty="0"/>
              <a:t>this is </a:t>
            </a:r>
            <a:r>
              <a:rPr lang="en-US" dirty="0" smtClean="0"/>
              <a:t>the amount </a:t>
            </a:r>
            <a:r>
              <a:rPr lang="en-US" dirty="0"/>
              <a:t>of time between injection time (t=0 on the gas chromatogram) and the time a component is </a:t>
            </a:r>
            <a:r>
              <a:rPr lang="en-US" dirty="0" smtClean="0"/>
              <a:t>eluted (=removed or extracted using a solvent). </a:t>
            </a:r>
          </a:p>
          <a:p>
            <a:r>
              <a:rPr lang="en-US" dirty="0" smtClean="0"/>
              <a:t>The </a:t>
            </a:r>
            <a:r>
              <a:rPr lang="en-US" dirty="0"/>
              <a:t>retention </a:t>
            </a:r>
            <a:r>
              <a:rPr lang="en-US" dirty="0" smtClean="0"/>
              <a:t>time of a component </a:t>
            </a:r>
            <a:r>
              <a:rPr lang="en-US" dirty="0"/>
              <a:t>is recorded </a:t>
            </a:r>
            <a:r>
              <a:rPr lang="en-US" dirty="0" smtClean="0"/>
              <a:t>as a </a:t>
            </a:r>
            <a:r>
              <a:rPr lang="en-US" dirty="0"/>
              <a:t>peak on the gas chromatogram. </a:t>
            </a:r>
            <a:endParaRPr lang="en-US" dirty="0" smtClean="0"/>
          </a:p>
          <a:p>
            <a:r>
              <a:rPr lang="en-US" dirty="0" smtClean="0"/>
              <a:t>The </a:t>
            </a:r>
            <a:r>
              <a:rPr lang="en-US" dirty="0"/>
              <a:t>area underneath the peak indicates the concentration of the </a:t>
            </a:r>
            <a:r>
              <a:rPr lang="en-US" dirty="0" smtClean="0"/>
              <a:t>component.</a:t>
            </a:r>
            <a:endParaRPr lang="en-US" dirty="0"/>
          </a:p>
          <a:p>
            <a:endParaRPr lang="en-US" dirty="0"/>
          </a:p>
        </p:txBody>
      </p:sp>
    </p:spTree>
    <p:extLst>
      <p:ext uri="{BB962C8B-B14F-4D97-AF65-F5344CB8AC3E}">
        <p14:creationId xmlns:p14="http://schemas.microsoft.com/office/powerpoint/2010/main" val="7640408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solidFill>
                  <a:srgbClr val="FF0000"/>
                </a:solidFill>
              </a:rPr>
              <a:t>Gas chromatography apparatus</a:t>
            </a:r>
            <a:endParaRPr lang="en-US" sz="4800" dirty="0">
              <a:solidFill>
                <a:srgbClr val="FF0000"/>
              </a:solidFill>
            </a:endParaRPr>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2"/>
          <a:stretch>
            <a:fillRect/>
          </a:stretch>
        </p:blipFill>
        <p:spPr>
          <a:xfrm>
            <a:off x="236259" y="1600200"/>
            <a:ext cx="8682555" cy="4939361"/>
          </a:xfrm>
          <a:prstGeom prst="rect">
            <a:avLst/>
          </a:prstGeom>
        </p:spPr>
      </p:pic>
    </p:spTree>
    <p:extLst>
      <p:ext uri="{BB962C8B-B14F-4D97-AF65-F5344CB8AC3E}">
        <p14:creationId xmlns:p14="http://schemas.microsoft.com/office/powerpoint/2010/main" val="34211383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6105"/>
            <a:ext cx="8229600" cy="1143000"/>
          </a:xfrm>
        </p:spPr>
        <p:txBody>
          <a:bodyPr/>
          <a:lstStyle/>
          <a:p>
            <a:r>
              <a:rPr lang="en-US" dirty="0" smtClean="0">
                <a:solidFill>
                  <a:srgbClr val="FF0000"/>
                </a:solidFill>
              </a:rPr>
              <a:t>Gas chromatography</a:t>
            </a:r>
            <a:endParaRPr lang="en-US" dirty="0"/>
          </a:p>
        </p:txBody>
      </p:sp>
      <p:sp>
        <p:nvSpPr>
          <p:cNvPr id="3" name="Content Placeholder 2"/>
          <p:cNvSpPr>
            <a:spLocks noGrp="1"/>
          </p:cNvSpPr>
          <p:nvPr>
            <p:ph idx="1"/>
          </p:nvPr>
        </p:nvSpPr>
        <p:spPr>
          <a:xfrm>
            <a:off x="0" y="916895"/>
            <a:ext cx="9144000" cy="5941105"/>
          </a:xfrm>
        </p:spPr>
        <p:txBody>
          <a:bodyPr>
            <a:normAutofit fontScale="85000" lnSpcReduction="20000"/>
          </a:bodyPr>
          <a:lstStyle/>
          <a:p>
            <a:r>
              <a:rPr lang="en-US" sz="4000" dirty="0"/>
              <a:t>The retention times </a:t>
            </a:r>
            <a:r>
              <a:rPr lang="en-US" sz="4000" dirty="0" smtClean="0"/>
              <a:t>(time it takes to be eluted) for </a:t>
            </a:r>
            <a:r>
              <a:rPr lang="en-US" sz="4000" dirty="0"/>
              <a:t>a variety of compounds are known and the component can </a:t>
            </a:r>
            <a:r>
              <a:rPr lang="en-US" sz="4000" dirty="0" smtClean="0"/>
              <a:t>therefore </a:t>
            </a:r>
            <a:r>
              <a:rPr lang="en-US" sz="4000" dirty="0"/>
              <a:t>be </a:t>
            </a:r>
            <a:r>
              <a:rPr lang="en-US" sz="4000" dirty="0" smtClean="0"/>
              <a:t>identified</a:t>
            </a:r>
          </a:p>
          <a:p>
            <a:r>
              <a:rPr lang="en-US" sz="4000" dirty="0" smtClean="0"/>
              <a:t>Retention time depends on the boiling point of the substance, its solubility in the liquid (stationary) and gas (mobile) phase and the temperature of the oven</a:t>
            </a:r>
          </a:p>
          <a:p>
            <a:r>
              <a:rPr lang="en-US" sz="4000" dirty="0" smtClean="0"/>
              <a:t>On their way through substances will spend time dissolved in the liquid phase and carried along by the mobile phase</a:t>
            </a:r>
            <a:endParaRPr lang="en-US" sz="3000" dirty="0" smtClean="0"/>
          </a:p>
          <a:p>
            <a:r>
              <a:rPr lang="en-US" sz="4000" dirty="0"/>
              <a:t>I</a:t>
            </a:r>
            <a:r>
              <a:rPr lang="en-US" sz="4000" dirty="0" smtClean="0"/>
              <a:t>dentification </a:t>
            </a:r>
            <a:r>
              <a:rPr lang="en-US" sz="4000" dirty="0"/>
              <a:t>can also be completed using the fragmentation pattern obtained using mass </a:t>
            </a:r>
            <a:r>
              <a:rPr lang="en-US" sz="4000" dirty="0" smtClean="0"/>
              <a:t>spectrometry (=more accurate): GC-MS !!!</a:t>
            </a:r>
          </a:p>
          <a:p>
            <a:pPr marL="0" indent="0">
              <a:buNone/>
            </a:pPr>
            <a:endParaRPr lang="en-US" sz="4000" dirty="0"/>
          </a:p>
        </p:txBody>
      </p:sp>
    </p:spTree>
    <p:extLst>
      <p:ext uri="{BB962C8B-B14F-4D97-AF65-F5344CB8AC3E}">
        <p14:creationId xmlns:p14="http://schemas.microsoft.com/office/powerpoint/2010/main" val="14639707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Gas chromatogram: identification</a:t>
            </a:r>
            <a:endParaRPr lang="en-US" dirty="0"/>
          </a:p>
        </p:txBody>
      </p:sp>
      <p:pic>
        <p:nvPicPr>
          <p:cNvPr id="4" name="Content Placeholder 3" descr="Screen Shot 2016-03-16 at 7.34.06 AM.png"/>
          <p:cNvPicPr>
            <a:picLocks noGrp="1" noChangeAspect="1"/>
          </p:cNvPicPr>
          <p:nvPr>
            <p:ph idx="1"/>
          </p:nvPr>
        </p:nvPicPr>
        <p:blipFill>
          <a:blip r:embed="rId3">
            <a:extLst>
              <a:ext uri="{28A0092B-C50C-407E-A947-70E740481C1C}">
                <a14:useLocalDpi xmlns:a14="http://schemas.microsoft.com/office/drawing/2010/main" val="0"/>
              </a:ext>
            </a:extLst>
          </a:blip>
          <a:srcRect l="-5808" r="-5808"/>
          <a:stretch>
            <a:fillRect/>
          </a:stretch>
        </p:blipFill>
        <p:spPr>
          <a:xfrm>
            <a:off x="-319441" y="1444645"/>
            <a:ext cx="8229600" cy="4525963"/>
          </a:xfrm>
        </p:spPr>
      </p:pic>
      <p:pic>
        <p:nvPicPr>
          <p:cNvPr id="5" name="Picture 4" descr="Screen Shot 2016-03-16 at 7.34.11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2970" y="1351689"/>
            <a:ext cx="3331029" cy="3198540"/>
          </a:xfrm>
          <a:prstGeom prst="rect">
            <a:avLst/>
          </a:prstGeom>
        </p:spPr>
      </p:pic>
      <p:sp>
        <p:nvSpPr>
          <p:cNvPr id="3" name="TextBox 2"/>
          <p:cNvSpPr txBox="1"/>
          <p:nvPr/>
        </p:nvSpPr>
        <p:spPr>
          <a:xfrm>
            <a:off x="195897" y="6171786"/>
            <a:ext cx="8752205" cy="461665"/>
          </a:xfrm>
          <a:prstGeom prst="rect">
            <a:avLst/>
          </a:prstGeom>
          <a:noFill/>
        </p:spPr>
        <p:txBody>
          <a:bodyPr wrap="square" rtlCol="0">
            <a:spAutoFit/>
          </a:bodyPr>
          <a:lstStyle/>
          <a:p>
            <a:r>
              <a:rPr lang="en-US" sz="2400" dirty="0" smtClean="0"/>
              <a:t>Area under peak indicates concentration of X relative to standard S  </a:t>
            </a:r>
            <a:endParaRPr lang="en-US" sz="2400" dirty="0"/>
          </a:p>
        </p:txBody>
      </p:sp>
    </p:spTree>
    <p:extLst>
      <p:ext uri="{BB962C8B-B14F-4D97-AF65-F5344CB8AC3E}">
        <p14:creationId xmlns:p14="http://schemas.microsoft.com/office/powerpoint/2010/main" val="17814830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2187</TotalTime>
  <Words>1449</Words>
  <Application>Microsoft Macintosh PowerPoint</Application>
  <PresentationFormat>On-screen Show (4:3)</PresentationFormat>
  <Paragraphs>128</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Helvetica</vt:lpstr>
      <vt:lpstr>Times New Roman</vt:lpstr>
      <vt:lpstr>Office Theme</vt:lpstr>
      <vt:lpstr>Drug detection and analysis </vt:lpstr>
      <vt:lpstr>Drug detection </vt:lpstr>
      <vt:lpstr>Steroids</vt:lpstr>
      <vt:lpstr>Detection of steroids in sport</vt:lpstr>
      <vt:lpstr>Gas chromatography – GC-MS</vt:lpstr>
      <vt:lpstr>Gas chromatography: how?</vt:lpstr>
      <vt:lpstr>Gas chromatography apparatus</vt:lpstr>
      <vt:lpstr>Gas chromatography</vt:lpstr>
      <vt:lpstr>Gas chromatogram: identification</vt:lpstr>
      <vt:lpstr>Gas chromatography: retention index – RI </vt:lpstr>
      <vt:lpstr>GC-MS</vt:lpstr>
      <vt:lpstr>Extraction and purification </vt:lpstr>
      <vt:lpstr>Organic structure and solubility</vt:lpstr>
      <vt:lpstr>Organic structure and solubility</vt:lpstr>
      <vt:lpstr>Solvent extraction</vt:lpstr>
      <vt:lpstr>Solvent extraction: liquid-liquid</vt:lpstr>
      <vt:lpstr>Fractional distillation: main ideas </vt:lpstr>
      <vt:lpstr>Fractional distillation: main ideas </vt:lpstr>
      <vt:lpstr>Fractional distillation: main ideas </vt:lpstr>
      <vt:lpstr>Fractional distillation: main ideas </vt:lpstr>
      <vt:lpstr>Fractional distillation: main ideas </vt:lpstr>
      <vt:lpstr>Detection of ethanol: breathalyser</vt:lpstr>
      <vt:lpstr>Detection of ethanol: breathalyser</vt:lpstr>
      <vt:lpstr>Detection of ethanol in breath: intoximeter using a fuel cell</vt:lpstr>
      <vt:lpstr>Detection of ethanol in breath using a fuel cell: reactions</vt:lpstr>
    </vt:vector>
  </TitlesOfParts>
  <Company>DCS</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Drug detection and analysis </dc:title>
  <dc:creator>Nico Van De Casteele</dc:creator>
  <cp:lastModifiedBy>Nico Van De Casteele</cp:lastModifiedBy>
  <cp:revision>50</cp:revision>
  <dcterms:created xsi:type="dcterms:W3CDTF">2016-02-07T19:18:19Z</dcterms:created>
  <dcterms:modified xsi:type="dcterms:W3CDTF">2017-03-20T05:36:53Z</dcterms:modified>
</cp:coreProperties>
</file>